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sldIdLst>
    <p:sldId id="287" r:id="rId2"/>
    <p:sldId id="256" r:id="rId3"/>
    <p:sldId id="257" r:id="rId4"/>
    <p:sldId id="258" r:id="rId5"/>
    <p:sldId id="285" r:id="rId6"/>
    <p:sldId id="269" r:id="rId7"/>
    <p:sldId id="286" r:id="rId8"/>
    <p:sldId id="261" r:id="rId9"/>
    <p:sldId id="270" r:id="rId10"/>
    <p:sldId id="262" r:id="rId11"/>
    <p:sldId id="263" r:id="rId12"/>
    <p:sldId id="271" r:id="rId13"/>
    <p:sldId id="264" r:id="rId14"/>
    <p:sldId id="265" r:id="rId15"/>
    <p:sldId id="272" r:id="rId16"/>
    <p:sldId id="266" r:id="rId17"/>
    <p:sldId id="267" r:id="rId18"/>
    <p:sldId id="273" r:id="rId19"/>
    <p:sldId id="274" r:id="rId20"/>
    <p:sldId id="277" r:id="rId21"/>
    <p:sldId id="275" r:id="rId22"/>
    <p:sldId id="284" r:id="rId23"/>
    <p:sldId id="288" r:id="rId24"/>
    <p:sldId id="281" r:id="rId25"/>
    <p:sldId id="280" r:id="rId26"/>
    <p:sldId id="279" r:id="rId27"/>
    <p:sldId id="268" r:id="rId28"/>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624" autoAdjust="0"/>
  </p:normalViewPr>
  <p:slideViewPr>
    <p:cSldViewPr>
      <p:cViewPr varScale="1">
        <p:scale>
          <a:sx n="110" d="100"/>
          <a:sy n="110" d="100"/>
        </p:scale>
        <p:origin x="-1644"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201F749D-EBF5-4889-BA7A-C17E9D5A2274}" type="datetimeFigureOut">
              <a:rPr lang="en-US" smtClean="0"/>
              <a:t>12/12/2018</a:t>
            </a:fld>
            <a:endParaRPr lang="en-US"/>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450" y="4714875"/>
            <a:ext cx="5438775" cy="446722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428163"/>
            <a:ext cx="2946400" cy="4968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49688" y="9428163"/>
            <a:ext cx="2946400" cy="496887"/>
          </a:xfrm>
          <a:prstGeom prst="rect">
            <a:avLst/>
          </a:prstGeom>
        </p:spPr>
        <p:txBody>
          <a:bodyPr vert="horz" lIns="91440" tIns="45720" rIns="91440" bIns="45720" rtlCol="0" anchor="b"/>
          <a:lstStyle>
            <a:lvl1pPr algn="r">
              <a:defRPr sz="1200"/>
            </a:lvl1pPr>
          </a:lstStyle>
          <a:p>
            <a:fld id="{0063CBA1-3977-4035-82A6-611822F29131}"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063CBA1-3977-4035-82A6-611822F29131}" type="slidenum">
              <a:rPr lang="en-US" smtClean="0"/>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30454DC-850F-4D6B-A7E5-9856C58E3D27}" type="datetime1">
              <a:rPr lang="en-US" smtClean="0"/>
              <a:t>12/12/2018</a:t>
            </a:fld>
            <a:endParaRPr lang="en-US"/>
          </a:p>
        </p:txBody>
      </p:sp>
      <p:sp>
        <p:nvSpPr>
          <p:cNvPr id="5" name="Footer Placeholder 4"/>
          <p:cNvSpPr>
            <a:spLocks noGrp="1"/>
          </p:cNvSpPr>
          <p:nvPr>
            <p:ph type="ftr" sz="quarter" idx="11"/>
          </p:nvPr>
        </p:nvSpPr>
        <p:spPr/>
        <p:txBody>
          <a:bodyPr/>
          <a:lstStyle/>
          <a:p>
            <a:r>
              <a:rPr lang="en-US" smtClean="0"/>
              <a:t>Prepared by :- Y.C Srivastava</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2B0C0B6-9563-4F8E-8412-2C2FA4378796}" type="datetime1">
              <a:rPr lang="en-US" smtClean="0"/>
              <a:t>12/12/2018</a:t>
            </a:fld>
            <a:endParaRPr lang="en-US"/>
          </a:p>
        </p:txBody>
      </p:sp>
      <p:sp>
        <p:nvSpPr>
          <p:cNvPr id="5" name="Footer Placeholder 4"/>
          <p:cNvSpPr>
            <a:spLocks noGrp="1"/>
          </p:cNvSpPr>
          <p:nvPr>
            <p:ph type="ftr" sz="quarter" idx="11"/>
          </p:nvPr>
        </p:nvSpPr>
        <p:spPr/>
        <p:txBody>
          <a:bodyPr/>
          <a:lstStyle/>
          <a:p>
            <a:r>
              <a:rPr lang="en-US" smtClean="0"/>
              <a:t>Prepared by :- Y.C Srivastava</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F6AEFAE-DB16-41AD-9B14-064A898CCA28}" type="datetime1">
              <a:rPr lang="en-US" smtClean="0"/>
              <a:t>12/12/2018</a:t>
            </a:fld>
            <a:endParaRPr lang="en-US"/>
          </a:p>
        </p:txBody>
      </p:sp>
      <p:sp>
        <p:nvSpPr>
          <p:cNvPr id="5" name="Footer Placeholder 4"/>
          <p:cNvSpPr>
            <a:spLocks noGrp="1"/>
          </p:cNvSpPr>
          <p:nvPr>
            <p:ph type="ftr" sz="quarter" idx="11"/>
          </p:nvPr>
        </p:nvSpPr>
        <p:spPr/>
        <p:txBody>
          <a:bodyPr/>
          <a:lstStyle/>
          <a:p>
            <a:r>
              <a:rPr lang="en-US" smtClean="0"/>
              <a:t>Prepared by :- Y.C Srivastava</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4C0CE38-F5A7-4199-8EC4-CD083326D598}" type="datetime1">
              <a:rPr lang="en-US" smtClean="0"/>
              <a:t>12/12/2018</a:t>
            </a:fld>
            <a:endParaRPr lang="en-US"/>
          </a:p>
        </p:txBody>
      </p:sp>
      <p:sp>
        <p:nvSpPr>
          <p:cNvPr id="5" name="Footer Placeholder 4"/>
          <p:cNvSpPr>
            <a:spLocks noGrp="1"/>
          </p:cNvSpPr>
          <p:nvPr>
            <p:ph type="ftr" sz="quarter" idx="11"/>
          </p:nvPr>
        </p:nvSpPr>
        <p:spPr/>
        <p:txBody>
          <a:bodyPr/>
          <a:lstStyle/>
          <a:p>
            <a:r>
              <a:rPr lang="en-US" smtClean="0"/>
              <a:t>Prepared by :- Y.C Srivastava</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E6ADD16-7242-4C9B-B77C-DB05580749FA}" type="datetime1">
              <a:rPr lang="en-US" smtClean="0"/>
              <a:t>12/12/2018</a:t>
            </a:fld>
            <a:endParaRPr lang="en-US"/>
          </a:p>
        </p:txBody>
      </p:sp>
      <p:sp>
        <p:nvSpPr>
          <p:cNvPr id="5" name="Footer Placeholder 4"/>
          <p:cNvSpPr>
            <a:spLocks noGrp="1"/>
          </p:cNvSpPr>
          <p:nvPr>
            <p:ph type="ftr" sz="quarter" idx="11"/>
          </p:nvPr>
        </p:nvSpPr>
        <p:spPr/>
        <p:txBody>
          <a:bodyPr/>
          <a:lstStyle/>
          <a:p>
            <a:r>
              <a:rPr lang="en-US" smtClean="0"/>
              <a:t>Prepared by :- Y.C Srivastava</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28643A7-B3B6-43A9-BA10-9F773A551923}" type="datetime1">
              <a:rPr lang="en-US" smtClean="0"/>
              <a:t>12/12/2018</a:t>
            </a:fld>
            <a:endParaRPr lang="en-US"/>
          </a:p>
        </p:txBody>
      </p:sp>
      <p:sp>
        <p:nvSpPr>
          <p:cNvPr id="6" name="Footer Placeholder 5"/>
          <p:cNvSpPr>
            <a:spLocks noGrp="1"/>
          </p:cNvSpPr>
          <p:nvPr>
            <p:ph type="ftr" sz="quarter" idx="11"/>
          </p:nvPr>
        </p:nvSpPr>
        <p:spPr/>
        <p:txBody>
          <a:bodyPr/>
          <a:lstStyle/>
          <a:p>
            <a:r>
              <a:rPr lang="en-US" smtClean="0"/>
              <a:t>Prepared by :- Y.C Srivastava</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AA926A9-40C6-47AB-81CE-E037FBF79472}" type="datetime1">
              <a:rPr lang="en-US" smtClean="0"/>
              <a:t>12/12/2018</a:t>
            </a:fld>
            <a:endParaRPr lang="en-US"/>
          </a:p>
        </p:txBody>
      </p:sp>
      <p:sp>
        <p:nvSpPr>
          <p:cNvPr id="8" name="Footer Placeholder 7"/>
          <p:cNvSpPr>
            <a:spLocks noGrp="1"/>
          </p:cNvSpPr>
          <p:nvPr>
            <p:ph type="ftr" sz="quarter" idx="11"/>
          </p:nvPr>
        </p:nvSpPr>
        <p:spPr/>
        <p:txBody>
          <a:bodyPr/>
          <a:lstStyle/>
          <a:p>
            <a:r>
              <a:rPr lang="en-US" smtClean="0"/>
              <a:t>Prepared by :- Y.C Srivastava</a:t>
            </a:r>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E34D864-D484-410B-826D-FD32B12C842C}" type="datetime1">
              <a:rPr lang="en-US" smtClean="0"/>
              <a:t>12/12/2018</a:t>
            </a:fld>
            <a:endParaRPr lang="en-US"/>
          </a:p>
        </p:txBody>
      </p:sp>
      <p:sp>
        <p:nvSpPr>
          <p:cNvPr id="4" name="Footer Placeholder 3"/>
          <p:cNvSpPr>
            <a:spLocks noGrp="1"/>
          </p:cNvSpPr>
          <p:nvPr>
            <p:ph type="ftr" sz="quarter" idx="11"/>
          </p:nvPr>
        </p:nvSpPr>
        <p:spPr/>
        <p:txBody>
          <a:bodyPr/>
          <a:lstStyle/>
          <a:p>
            <a:r>
              <a:rPr lang="en-US" smtClean="0"/>
              <a:t>Prepared by :- Y.C Srivastava</a:t>
            </a:r>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D3415B-C7F6-45D5-8A4F-1E881A965B39}" type="datetime1">
              <a:rPr lang="en-US" smtClean="0"/>
              <a:t>12/12/2018</a:t>
            </a:fld>
            <a:endParaRPr lang="en-US"/>
          </a:p>
        </p:txBody>
      </p:sp>
      <p:sp>
        <p:nvSpPr>
          <p:cNvPr id="3" name="Footer Placeholder 2"/>
          <p:cNvSpPr>
            <a:spLocks noGrp="1"/>
          </p:cNvSpPr>
          <p:nvPr>
            <p:ph type="ftr" sz="quarter" idx="11"/>
          </p:nvPr>
        </p:nvSpPr>
        <p:spPr/>
        <p:txBody>
          <a:bodyPr/>
          <a:lstStyle/>
          <a:p>
            <a:r>
              <a:rPr lang="en-US" smtClean="0"/>
              <a:t>Prepared by :- Y.C Srivastava</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9ED67AB-C8E5-4194-B79F-1872F5E471BA}" type="datetime1">
              <a:rPr lang="en-US" smtClean="0"/>
              <a:t>12/12/2018</a:t>
            </a:fld>
            <a:endParaRPr lang="en-US"/>
          </a:p>
        </p:txBody>
      </p:sp>
      <p:sp>
        <p:nvSpPr>
          <p:cNvPr id="6" name="Footer Placeholder 5"/>
          <p:cNvSpPr>
            <a:spLocks noGrp="1"/>
          </p:cNvSpPr>
          <p:nvPr>
            <p:ph type="ftr" sz="quarter" idx="11"/>
          </p:nvPr>
        </p:nvSpPr>
        <p:spPr/>
        <p:txBody>
          <a:bodyPr/>
          <a:lstStyle/>
          <a:p>
            <a:r>
              <a:rPr lang="en-US" smtClean="0"/>
              <a:t>Prepared by :- Y.C Srivastava</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92B1F1-F401-4715-8F4D-B413206843B0}" type="datetime1">
              <a:rPr lang="en-US" smtClean="0"/>
              <a:t>12/12/2018</a:t>
            </a:fld>
            <a:endParaRPr lang="en-US"/>
          </a:p>
        </p:txBody>
      </p:sp>
      <p:sp>
        <p:nvSpPr>
          <p:cNvPr id="6" name="Footer Placeholder 5"/>
          <p:cNvSpPr>
            <a:spLocks noGrp="1"/>
          </p:cNvSpPr>
          <p:nvPr>
            <p:ph type="ftr" sz="quarter" idx="11"/>
          </p:nvPr>
        </p:nvSpPr>
        <p:spPr/>
        <p:txBody>
          <a:bodyPr/>
          <a:lstStyle/>
          <a:p>
            <a:r>
              <a:rPr lang="en-US" smtClean="0"/>
              <a:t>Prepared by :- Y.C Srivastava</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5A7AFAD-6109-4CD1-8D4B-662BBB905CCC}" type="datetime1">
              <a:rPr lang="en-US" smtClean="0"/>
              <a:t>12/12/2018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Prepared by :- Y.C Srivastava</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txBox="1">
            <a:spLocks noGrp="1"/>
          </p:cNvSpPr>
          <p:nvPr>
            <p:ph type="title"/>
          </p:nvPr>
        </p:nvSpPr>
        <p:spPr>
          <a:xfrm>
            <a:off x="533400" y="1714500"/>
            <a:ext cx="8229600" cy="2554545"/>
          </a:xfrm>
          <a:prstGeom prst="rect">
            <a:avLst/>
          </a:prstGeom>
          <a:noFill/>
        </p:spPr>
        <p:txBody>
          <a:bodyPr wrap="square" rtlCol="0">
            <a:spAutoFit/>
          </a:bodyPr>
          <a:lstStyle/>
          <a:p>
            <a:pPr algn="ctr"/>
            <a:r>
              <a:rPr lang="en-US" sz="4000" b="1" u="sng" dirty="0" smtClean="0">
                <a:solidFill>
                  <a:srgbClr val="FF0000"/>
                </a:solidFill>
              </a:rPr>
              <a:t>Salient Features of the model document dated 20</a:t>
            </a:r>
            <a:r>
              <a:rPr lang="en-US" sz="4000" b="1" u="sng" baseline="30000" dirty="0" smtClean="0">
                <a:solidFill>
                  <a:srgbClr val="FF0000"/>
                </a:solidFill>
              </a:rPr>
              <a:t>th</a:t>
            </a:r>
            <a:r>
              <a:rPr lang="en-US" sz="4000" b="1" u="sng" dirty="0" smtClean="0">
                <a:solidFill>
                  <a:srgbClr val="FF0000"/>
                </a:solidFill>
              </a:rPr>
              <a:t> November 2018 and further amended on 28</a:t>
            </a:r>
            <a:r>
              <a:rPr lang="en-US" sz="4000" b="1" u="sng" baseline="30000" dirty="0" smtClean="0">
                <a:solidFill>
                  <a:srgbClr val="FF0000"/>
                </a:solidFill>
              </a:rPr>
              <a:t>th</a:t>
            </a:r>
            <a:r>
              <a:rPr lang="en-US" sz="4000" b="1" u="sng" dirty="0" smtClean="0">
                <a:solidFill>
                  <a:srgbClr val="FF0000"/>
                </a:solidFill>
              </a:rPr>
              <a:t> November 2018</a:t>
            </a:r>
            <a:endParaRPr lang="en-IN" sz="4000" b="1" dirty="0">
              <a:solidFill>
                <a:srgbClr val="FF0000"/>
              </a:solidFill>
            </a:endParaRPr>
          </a:p>
        </p:txBody>
      </p:sp>
      <p:sp>
        <p:nvSpPr>
          <p:cNvPr id="3" name="Footer Placeholder 2"/>
          <p:cNvSpPr>
            <a:spLocks noGrp="1"/>
          </p:cNvSpPr>
          <p:nvPr>
            <p:ph type="ftr" sz="quarter" idx="11"/>
          </p:nvPr>
        </p:nvSpPr>
        <p:spPr>
          <a:xfrm>
            <a:off x="6172200" y="6324600"/>
            <a:ext cx="2895600" cy="365125"/>
          </a:xfrm>
        </p:spPr>
        <p:txBody>
          <a:bodyPr/>
          <a:lstStyle/>
          <a:p>
            <a:r>
              <a:rPr lang="en-US" b="1" dirty="0" smtClean="0">
                <a:solidFill>
                  <a:srgbClr val="00B050"/>
                </a:solidFill>
                <a:latin typeface="Comic Sans MS" pitchFamily="66" charset="0"/>
              </a:rPr>
              <a:t>Prepared by :- Y.C Srivastava</a:t>
            </a:r>
            <a:br>
              <a:rPr lang="en-US" b="1" dirty="0" smtClean="0">
                <a:solidFill>
                  <a:srgbClr val="00B050"/>
                </a:solidFill>
                <a:latin typeface="Comic Sans MS" pitchFamily="66" charset="0"/>
              </a:rPr>
            </a:br>
            <a:r>
              <a:rPr lang="en-US" b="1" dirty="0" smtClean="0">
                <a:solidFill>
                  <a:srgbClr val="00B050"/>
                </a:solidFill>
                <a:latin typeface="Comic Sans MS" pitchFamily="66" charset="0"/>
              </a:rPr>
              <a:t>General Manager (T), NHIDCL, HQ</a:t>
            </a:r>
            <a:endParaRPr lang="en-US" b="1" dirty="0">
              <a:solidFill>
                <a:srgbClr val="00B050"/>
              </a:solidFill>
              <a:latin typeface="Comic Sans MS" pitchFamily="66"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437544"/>
            <a:ext cx="8686800" cy="6817251"/>
          </a:xfrm>
          <a:prstGeom prst="rect">
            <a:avLst/>
          </a:prstGeom>
          <a:noFill/>
        </p:spPr>
        <p:txBody>
          <a:bodyPr wrap="square" rtlCol="0">
            <a:spAutoFit/>
          </a:bodyPr>
          <a:lstStyle/>
          <a:p>
            <a:pPr marL="811213" indent="-354013" algn="just">
              <a:lnSpc>
                <a:spcPct val="115000"/>
              </a:lnSpc>
              <a:spcAft>
                <a:spcPts val="0"/>
              </a:spcAft>
              <a:buFont typeface="Wingdings" pitchFamily="2" charset="2"/>
              <a:buChar char="Ø"/>
            </a:pPr>
            <a:r>
              <a:rPr lang="en-US" sz="2000" b="1" dirty="0" smtClean="0">
                <a:latin typeface="Times New Roman"/>
                <a:ea typeface="Calibri"/>
                <a:cs typeface="Mangal"/>
              </a:rPr>
              <a:t>AE to be appointed before appointed date earlier within 30 days after appointed date.</a:t>
            </a:r>
            <a:endParaRPr lang="en-IN" sz="2000" b="1" dirty="0" smtClean="0">
              <a:latin typeface="Times New Roman"/>
              <a:ea typeface="Calibri"/>
              <a:cs typeface="Mangal"/>
            </a:endParaRPr>
          </a:p>
          <a:p>
            <a:pPr marL="800100" lvl="1" indent="-342900" algn="just">
              <a:lnSpc>
                <a:spcPct val="115000"/>
              </a:lnSpc>
              <a:buFont typeface="Wingdings" pitchFamily="2" charset="2"/>
              <a:buChar char="Ø"/>
            </a:pPr>
            <a:r>
              <a:rPr lang="en-US" sz="2000" b="1" dirty="0" smtClean="0">
                <a:solidFill>
                  <a:schemeClr val="accent2"/>
                </a:solidFill>
                <a:latin typeface="Times New Roman"/>
                <a:ea typeface="Calibri"/>
                <a:cs typeface="Mangal"/>
              </a:rPr>
              <a:t>Freedom to contractor to start the work with AE’s approval (beyond 15 days) withdrawn. It’s contractor’s responsibility to get approval of AE within 90 days (New clause 10.2(iv)h)</a:t>
            </a:r>
            <a:endParaRPr lang="en-IN" sz="2000" b="1" dirty="0" smtClean="0">
              <a:solidFill>
                <a:schemeClr val="accent2"/>
              </a:solidFill>
              <a:latin typeface="Times New Roman"/>
              <a:ea typeface="Calibri"/>
              <a:cs typeface="Mangal"/>
            </a:endParaRPr>
          </a:p>
          <a:p>
            <a:pPr marL="800100" lvl="1" indent="-342900" algn="just">
              <a:lnSpc>
                <a:spcPct val="115000"/>
              </a:lnSpc>
              <a:buFont typeface="Wingdings" pitchFamily="2" charset="2"/>
              <a:buChar char="Ø"/>
            </a:pPr>
            <a:r>
              <a:rPr lang="en-US" sz="2000" b="1" dirty="0" smtClean="0">
                <a:latin typeface="Times New Roman"/>
                <a:ea typeface="Calibri"/>
                <a:cs typeface="Mangal"/>
              </a:rPr>
              <a:t>If damages due to delay exceed 10% of the contract price an account of Contractor’s default, Authority is entitled to terminate the Contract considering no cure.</a:t>
            </a:r>
            <a:endParaRPr lang="en-IN" sz="2000" b="1" dirty="0" smtClean="0">
              <a:latin typeface="Times New Roman"/>
              <a:ea typeface="Calibri"/>
              <a:cs typeface="Mangal"/>
            </a:endParaRPr>
          </a:p>
          <a:p>
            <a:pPr marL="800100" lvl="1" indent="-342900" algn="just">
              <a:lnSpc>
                <a:spcPct val="115000"/>
              </a:lnSpc>
              <a:buFont typeface="Wingdings" pitchFamily="2" charset="2"/>
              <a:buChar char="Ø"/>
            </a:pPr>
            <a:r>
              <a:rPr lang="en-US" sz="2000" b="1" dirty="0" smtClean="0">
                <a:solidFill>
                  <a:schemeClr val="accent2"/>
                </a:solidFill>
                <a:latin typeface="Times New Roman"/>
                <a:ea typeface="Calibri"/>
                <a:cs typeface="Mangal"/>
              </a:rPr>
              <a:t>If contractor fails to complete the work more than Rs 300 Cr. within 90 days of PDC, the Contractor shall be deemed not eligible for future projects.</a:t>
            </a:r>
            <a:endParaRPr lang="en-IN" sz="2000" b="1" dirty="0" smtClean="0">
              <a:solidFill>
                <a:schemeClr val="accent2"/>
              </a:solidFill>
              <a:latin typeface="Times New Roman"/>
              <a:ea typeface="Calibri"/>
              <a:cs typeface="Mangal"/>
            </a:endParaRPr>
          </a:p>
          <a:p>
            <a:pPr marL="800100" lvl="1" indent="-342900" algn="just">
              <a:lnSpc>
                <a:spcPct val="115000"/>
              </a:lnSpc>
              <a:buFont typeface="Wingdings" pitchFamily="2" charset="2"/>
              <a:buChar char="Ø"/>
            </a:pPr>
            <a:r>
              <a:rPr lang="en-US" sz="2000" b="1" dirty="0" smtClean="0">
                <a:latin typeface="Times New Roman"/>
                <a:ea typeface="Calibri"/>
                <a:cs typeface="Mangal"/>
              </a:rPr>
              <a:t>Maintenance to be carried out at the level of condition at appointed date not 10 days prior to the agreement.</a:t>
            </a:r>
            <a:endParaRPr lang="en-IN" sz="2000" b="1" dirty="0" smtClean="0">
              <a:latin typeface="Times New Roman"/>
              <a:ea typeface="Calibri"/>
              <a:cs typeface="Mangal"/>
            </a:endParaRPr>
          </a:p>
          <a:p>
            <a:pPr marL="800100" lvl="1" indent="-342900" algn="just">
              <a:lnSpc>
                <a:spcPct val="115000"/>
              </a:lnSpc>
              <a:buFont typeface="Wingdings" pitchFamily="2" charset="2"/>
              <a:buChar char="Ø"/>
            </a:pPr>
            <a:r>
              <a:rPr lang="en-US" sz="2000" b="1" dirty="0" smtClean="0">
                <a:solidFill>
                  <a:schemeClr val="accent2"/>
                </a:solidFill>
                <a:latin typeface="Times New Roman"/>
                <a:ea typeface="Calibri"/>
                <a:cs typeface="Mangal"/>
              </a:rPr>
              <a:t>Time extension to be communicated within 30 days instead of earlier 60 days by AE.</a:t>
            </a:r>
          </a:p>
          <a:p>
            <a:pPr marL="442913" lvl="2" indent="-354013" algn="just">
              <a:lnSpc>
                <a:spcPct val="115000"/>
              </a:lnSpc>
              <a:buFont typeface="Wingdings" pitchFamily="2" charset="2"/>
              <a:buChar char="q"/>
            </a:pPr>
            <a:r>
              <a:rPr lang="en-IN" sz="2000" b="1" dirty="0" smtClean="0"/>
              <a:t> Two additional clause (10.8 &amp; 10.9)</a:t>
            </a:r>
          </a:p>
          <a:p>
            <a:pPr marL="800100" lvl="1" indent="-342900" algn="just">
              <a:lnSpc>
                <a:spcPct val="115000"/>
              </a:lnSpc>
              <a:buFont typeface="Wingdings" pitchFamily="2" charset="2"/>
              <a:buChar char="Ø"/>
            </a:pPr>
            <a:r>
              <a:rPr lang="en-IN" sz="2000" b="1" dirty="0" smtClean="0"/>
              <a:t>A built record maintenance by Contractor at side</a:t>
            </a:r>
          </a:p>
          <a:p>
            <a:pPr marL="800100" lvl="1" indent="-342900" algn="just">
              <a:lnSpc>
                <a:spcPct val="115000"/>
              </a:lnSpc>
              <a:buFont typeface="Wingdings" pitchFamily="2" charset="2"/>
              <a:buChar char="Ø"/>
            </a:pPr>
            <a:r>
              <a:rPr lang="en-IN" sz="2000" b="1" dirty="0" smtClean="0"/>
              <a:t>Intellectual property of Authority</a:t>
            </a:r>
          </a:p>
          <a:p>
            <a:pPr marL="800100" lvl="1" indent="-342900" algn="just">
              <a:lnSpc>
                <a:spcPct val="115000"/>
              </a:lnSpc>
              <a:buFont typeface="Wingdings" pitchFamily="2" charset="2"/>
              <a:buChar char="Ø"/>
            </a:pPr>
            <a:endParaRPr lang="en-IN" sz="2000" b="1" dirty="0"/>
          </a:p>
        </p:txBody>
      </p:sp>
      <p:sp>
        <p:nvSpPr>
          <p:cNvPr id="3" name="TextBox 2"/>
          <p:cNvSpPr txBox="1"/>
          <p:nvPr/>
        </p:nvSpPr>
        <p:spPr>
          <a:xfrm>
            <a:off x="228600" y="-22116"/>
            <a:ext cx="8610600" cy="461665"/>
          </a:xfrm>
          <a:prstGeom prst="rect">
            <a:avLst/>
          </a:prstGeom>
          <a:noFill/>
        </p:spPr>
        <p:txBody>
          <a:bodyPr wrap="square" rtlCol="0">
            <a:spAutoFit/>
          </a:bodyPr>
          <a:lstStyle/>
          <a:p>
            <a:pPr lvl="0" algn="ctr"/>
            <a:r>
              <a:rPr lang="en-US" sz="2400" b="1" dirty="0" smtClean="0">
                <a:solidFill>
                  <a:srgbClr val="FF0000"/>
                </a:solidFill>
                <a:latin typeface="Times New Roman"/>
                <a:ea typeface="Calibri"/>
                <a:cs typeface="Mangal"/>
              </a:rPr>
              <a:t>Design and construction of the Project highway (Article-10)</a:t>
            </a:r>
            <a:endParaRPr lang="en-IN" sz="1600" dirty="0" smtClean="0">
              <a:solidFill>
                <a:srgbClr val="FF0000"/>
              </a:solidFill>
              <a:latin typeface="Times New Roman"/>
              <a:ea typeface="Calibri"/>
              <a:cs typeface="Mangal"/>
            </a:endParaRPr>
          </a:p>
        </p:txBody>
      </p:sp>
      <p:sp>
        <p:nvSpPr>
          <p:cNvPr id="5" name="Footer Placeholder 2"/>
          <p:cNvSpPr>
            <a:spLocks noGrp="1"/>
          </p:cNvSpPr>
          <p:nvPr>
            <p:ph type="ftr" sz="quarter" idx="11"/>
          </p:nvPr>
        </p:nvSpPr>
        <p:spPr>
          <a:xfrm>
            <a:off x="6248400" y="6400800"/>
            <a:ext cx="2895600" cy="365125"/>
          </a:xfrm>
        </p:spPr>
        <p:txBody>
          <a:bodyPr/>
          <a:lstStyle/>
          <a:p>
            <a:r>
              <a:rPr lang="en-US" b="1" dirty="0" smtClean="0">
                <a:solidFill>
                  <a:srgbClr val="00B050"/>
                </a:solidFill>
                <a:latin typeface="Comic Sans MS" pitchFamily="66" charset="0"/>
              </a:rPr>
              <a:t>Prepared by :- Y.C Srivastava</a:t>
            </a:r>
            <a:br>
              <a:rPr lang="en-US" b="1" dirty="0" smtClean="0">
                <a:solidFill>
                  <a:srgbClr val="00B050"/>
                </a:solidFill>
                <a:latin typeface="Comic Sans MS" pitchFamily="66" charset="0"/>
              </a:rPr>
            </a:br>
            <a:r>
              <a:rPr lang="en-US" b="1" dirty="0" smtClean="0">
                <a:solidFill>
                  <a:srgbClr val="00B050"/>
                </a:solidFill>
                <a:latin typeface="Comic Sans MS" pitchFamily="66" charset="0"/>
              </a:rPr>
              <a:t>General Manager (T), NHIDCL, HQ</a:t>
            </a:r>
            <a:endParaRPr lang="en-US" b="1" dirty="0">
              <a:solidFill>
                <a:srgbClr val="00B050"/>
              </a:solidFill>
              <a:latin typeface="Comic Sans MS" pitchFamily="66"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3400" y="1262111"/>
            <a:ext cx="7848600" cy="4284250"/>
          </a:xfrm>
          <a:prstGeom prst="rect">
            <a:avLst/>
          </a:prstGeom>
          <a:noFill/>
        </p:spPr>
        <p:txBody>
          <a:bodyPr wrap="square" rtlCol="0">
            <a:spAutoFit/>
          </a:bodyPr>
          <a:lstStyle/>
          <a:p>
            <a:pPr marL="810260" algn="just">
              <a:lnSpc>
                <a:spcPct val="115000"/>
              </a:lnSpc>
              <a:spcAft>
                <a:spcPts val="0"/>
              </a:spcAft>
            </a:pPr>
            <a:r>
              <a:rPr lang="en-US" sz="2400" b="1" dirty="0" smtClean="0">
                <a:latin typeface="Trebuchet MS"/>
                <a:ea typeface="Calibri"/>
                <a:cs typeface="Mangal"/>
              </a:rPr>
              <a:t> </a:t>
            </a:r>
            <a:endParaRPr lang="en-IN" sz="2400" b="1" dirty="0" smtClean="0">
              <a:latin typeface="Times New Roman"/>
              <a:ea typeface="Calibri"/>
              <a:cs typeface="Mangal"/>
            </a:endParaRPr>
          </a:p>
          <a:p>
            <a:pPr marL="800100" lvl="1" indent="-342900" algn="just">
              <a:lnSpc>
                <a:spcPct val="115000"/>
              </a:lnSpc>
              <a:buFont typeface="Wingdings"/>
              <a:buChar char=""/>
            </a:pPr>
            <a:r>
              <a:rPr lang="en-US" sz="2400" b="1" dirty="0" smtClean="0">
                <a:latin typeface="Times New Roman"/>
                <a:ea typeface="Calibri"/>
                <a:cs typeface="Mangal"/>
              </a:rPr>
              <a:t>Requirement in MPR has been now specified which includes 19 </a:t>
            </a:r>
            <a:r>
              <a:rPr lang="en-US" sz="2400" b="1" dirty="0" err="1" smtClean="0">
                <a:latin typeface="Times New Roman"/>
                <a:ea typeface="Calibri"/>
                <a:cs typeface="Mangal"/>
              </a:rPr>
              <a:t>explicits</a:t>
            </a:r>
            <a:r>
              <a:rPr lang="en-US" sz="2400" b="1" dirty="0" smtClean="0">
                <a:latin typeface="Times New Roman"/>
                <a:ea typeface="Calibri"/>
                <a:cs typeface="Mangal"/>
              </a:rPr>
              <a:t> reports as part of MPR earlier there was no such</a:t>
            </a:r>
            <a:endParaRPr lang="en-IN" sz="2400" b="1" dirty="0" smtClean="0">
              <a:latin typeface="Times New Roman"/>
              <a:ea typeface="Calibri"/>
              <a:cs typeface="Mangal"/>
            </a:endParaRPr>
          </a:p>
          <a:p>
            <a:pPr marL="800100" lvl="1" indent="-342900" algn="just">
              <a:lnSpc>
                <a:spcPct val="115000"/>
              </a:lnSpc>
              <a:buFont typeface="Wingdings"/>
              <a:buChar char=""/>
            </a:pPr>
            <a:r>
              <a:rPr lang="en-US" sz="2400" b="1" dirty="0" smtClean="0">
                <a:solidFill>
                  <a:schemeClr val="accent2"/>
                </a:solidFill>
                <a:latin typeface="Times New Roman"/>
                <a:ea typeface="Calibri"/>
                <a:cs typeface="Mangal"/>
              </a:rPr>
              <a:t>Authority Engineer has to carry out 50% check against earlier 20%</a:t>
            </a:r>
            <a:endParaRPr lang="en-IN" sz="2400" b="1" dirty="0" smtClean="0">
              <a:solidFill>
                <a:schemeClr val="accent2"/>
              </a:solidFill>
              <a:latin typeface="Times New Roman"/>
              <a:ea typeface="Calibri"/>
              <a:cs typeface="Mangal"/>
            </a:endParaRPr>
          </a:p>
          <a:p>
            <a:pPr marL="800100" lvl="1" indent="-342900" algn="just">
              <a:lnSpc>
                <a:spcPct val="115000"/>
              </a:lnSpc>
              <a:buFont typeface="Wingdings"/>
              <a:buChar char=""/>
            </a:pPr>
            <a:r>
              <a:rPr lang="en-US" sz="2400" b="1" dirty="0" smtClean="0">
                <a:latin typeface="Times New Roman"/>
                <a:ea typeface="Calibri"/>
                <a:cs typeface="Mangal"/>
              </a:rPr>
              <a:t>Requirement of staff &amp; </a:t>
            </a:r>
            <a:r>
              <a:rPr lang="en-US" sz="2400" b="1" dirty="0" err="1" smtClean="0">
                <a:latin typeface="Times New Roman"/>
                <a:ea typeface="Calibri"/>
                <a:cs typeface="Mangal"/>
              </a:rPr>
              <a:t>labour</a:t>
            </a:r>
            <a:r>
              <a:rPr lang="en-US" sz="2400" b="1" dirty="0" smtClean="0">
                <a:latin typeface="Times New Roman"/>
                <a:ea typeface="Calibri"/>
                <a:cs typeface="Mangal"/>
              </a:rPr>
              <a:t> elaborated vide the new clauses 11.18 giving 7 specific requirements.</a:t>
            </a:r>
            <a:r>
              <a:rPr lang="en-US" sz="2400" b="1" dirty="0" smtClean="0">
                <a:latin typeface="Trebuchet MS"/>
                <a:ea typeface="Calibri"/>
                <a:cs typeface="Mangal"/>
              </a:rPr>
              <a:t> </a:t>
            </a:r>
            <a:endParaRPr lang="en-IN" sz="2400" b="1" dirty="0" smtClean="0">
              <a:latin typeface="Times New Roman"/>
              <a:ea typeface="Calibri"/>
              <a:cs typeface="Mangal"/>
            </a:endParaRPr>
          </a:p>
          <a:p>
            <a:pPr marL="810260" algn="just">
              <a:lnSpc>
                <a:spcPct val="115000"/>
              </a:lnSpc>
              <a:spcAft>
                <a:spcPts val="0"/>
              </a:spcAft>
            </a:pPr>
            <a:r>
              <a:rPr lang="en-US" sz="2400" b="1" dirty="0" smtClean="0">
                <a:latin typeface="Trebuchet MS"/>
                <a:ea typeface="Calibri"/>
                <a:cs typeface="Mangal"/>
              </a:rPr>
              <a:t> </a:t>
            </a:r>
            <a:endParaRPr lang="en-IN" sz="2400" b="1" dirty="0" smtClean="0">
              <a:latin typeface="Times New Roman"/>
              <a:ea typeface="Calibri"/>
              <a:cs typeface="Mangal"/>
            </a:endParaRPr>
          </a:p>
          <a:p>
            <a:endParaRPr lang="en-IN" sz="2400" b="1" dirty="0"/>
          </a:p>
        </p:txBody>
      </p:sp>
      <p:sp>
        <p:nvSpPr>
          <p:cNvPr id="3" name="TextBox 2"/>
          <p:cNvSpPr txBox="1"/>
          <p:nvPr/>
        </p:nvSpPr>
        <p:spPr>
          <a:xfrm>
            <a:off x="381000" y="304800"/>
            <a:ext cx="8305800" cy="954107"/>
          </a:xfrm>
          <a:prstGeom prst="rect">
            <a:avLst/>
          </a:prstGeom>
          <a:noFill/>
        </p:spPr>
        <p:txBody>
          <a:bodyPr wrap="square" rtlCol="0">
            <a:spAutoFit/>
          </a:bodyPr>
          <a:lstStyle/>
          <a:p>
            <a:pPr lvl="0" algn="ctr"/>
            <a:r>
              <a:rPr lang="en-US" sz="2800" b="1" dirty="0" smtClean="0">
                <a:solidFill>
                  <a:srgbClr val="FF0000"/>
                </a:solidFill>
                <a:latin typeface="Times New Roman"/>
                <a:ea typeface="Calibri"/>
                <a:cs typeface="Mangal"/>
              </a:rPr>
              <a:t>Quality Assurance, Monitoring &amp; Supervision</a:t>
            </a:r>
            <a:r>
              <a:rPr lang="en-IN" sz="2800" b="1" dirty="0" smtClean="0">
                <a:solidFill>
                  <a:srgbClr val="FF0000"/>
                </a:solidFill>
              </a:rPr>
              <a:t> (Article-11)</a:t>
            </a:r>
            <a:endParaRPr lang="en-IN" b="1" dirty="0" smtClean="0">
              <a:solidFill>
                <a:srgbClr val="FF0000"/>
              </a:solidFill>
              <a:latin typeface="Times New Roman"/>
              <a:ea typeface="Calibri"/>
              <a:cs typeface="Mangal"/>
            </a:endParaRPr>
          </a:p>
        </p:txBody>
      </p:sp>
      <p:sp>
        <p:nvSpPr>
          <p:cNvPr id="5" name="Footer Placeholder 2"/>
          <p:cNvSpPr>
            <a:spLocks noGrp="1"/>
          </p:cNvSpPr>
          <p:nvPr>
            <p:ph type="ftr" sz="quarter" idx="11"/>
          </p:nvPr>
        </p:nvSpPr>
        <p:spPr>
          <a:xfrm>
            <a:off x="6172200" y="6324600"/>
            <a:ext cx="2895600" cy="365125"/>
          </a:xfrm>
        </p:spPr>
        <p:txBody>
          <a:bodyPr/>
          <a:lstStyle/>
          <a:p>
            <a:r>
              <a:rPr lang="en-US" b="1" dirty="0" smtClean="0">
                <a:solidFill>
                  <a:srgbClr val="00B050"/>
                </a:solidFill>
                <a:latin typeface="Comic Sans MS" pitchFamily="66" charset="0"/>
              </a:rPr>
              <a:t>Prepared by :- Y.C Srivastava</a:t>
            </a:r>
            <a:br>
              <a:rPr lang="en-US" b="1" dirty="0" smtClean="0">
                <a:solidFill>
                  <a:srgbClr val="00B050"/>
                </a:solidFill>
                <a:latin typeface="Comic Sans MS" pitchFamily="66" charset="0"/>
              </a:rPr>
            </a:br>
            <a:r>
              <a:rPr lang="en-US" b="1" dirty="0" smtClean="0">
                <a:solidFill>
                  <a:srgbClr val="00B050"/>
                </a:solidFill>
                <a:latin typeface="Comic Sans MS" pitchFamily="66" charset="0"/>
              </a:rPr>
              <a:t>General Manager (T), NHIDCL, HQ</a:t>
            </a:r>
            <a:endParaRPr lang="en-US" b="1" dirty="0">
              <a:solidFill>
                <a:srgbClr val="00B050"/>
              </a:solidFill>
              <a:latin typeface="Comic Sans MS" pitchFamily="66"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US" b="1" dirty="0" smtClean="0">
                <a:solidFill>
                  <a:srgbClr val="FF0000"/>
                </a:solidFill>
                <a:latin typeface="Times New Roman"/>
                <a:ea typeface="Calibri"/>
                <a:cs typeface="Mangal"/>
              </a:rPr>
              <a:t>Completion certificate</a:t>
            </a:r>
            <a:r>
              <a:rPr lang="en-IN" b="1" dirty="0" smtClean="0">
                <a:solidFill>
                  <a:srgbClr val="FF0000"/>
                </a:solidFill>
                <a:latin typeface="Times New Roman"/>
                <a:ea typeface="Calibri"/>
                <a:cs typeface="Mangal"/>
              </a:rPr>
              <a:t> (Article-12)</a:t>
            </a:r>
          </a:p>
        </p:txBody>
      </p:sp>
      <p:sp>
        <p:nvSpPr>
          <p:cNvPr id="3" name="Content Placeholder 2"/>
          <p:cNvSpPr>
            <a:spLocks noGrp="1"/>
          </p:cNvSpPr>
          <p:nvPr>
            <p:ph idx="1"/>
          </p:nvPr>
        </p:nvSpPr>
        <p:spPr>
          <a:xfrm>
            <a:off x="457200" y="1821421"/>
            <a:ext cx="8229600" cy="2293380"/>
          </a:xfrm>
        </p:spPr>
        <p:txBody>
          <a:bodyPr>
            <a:normAutofit/>
          </a:bodyPr>
          <a:lstStyle/>
          <a:p>
            <a:pPr marL="800100" lvl="1" indent="-342900" algn="just">
              <a:lnSpc>
                <a:spcPct val="115000"/>
              </a:lnSpc>
              <a:buFont typeface="Wingdings"/>
              <a:buChar char=""/>
            </a:pPr>
            <a:r>
              <a:rPr lang="en-US" b="1" dirty="0" smtClean="0">
                <a:latin typeface="Times New Roman"/>
                <a:ea typeface="Calibri"/>
                <a:cs typeface="Mangal"/>
              </a:rPr>
              <a:t>Provisional certificate completely deleted</a:t>
            </a:r>
            <a:endParaRPr lang="en-IN" b="1" dirty="0" smtClean="0">
              <a:latin typeface="Times New Roman"/>
              <a:ea typeface="Calibri"/>
              <a:cs typeface="Mangal"/>
            </a:endParaRPr>
          </a:p>
          <a:p>
            <a:pPr marL="800100" lvl="1" indent="-342900" algn="just">
              <a:lnSpc>
                <a:spcPct val="115000"/>
              </a:lnSpc>
              <a:spcAft>
                <a:spcPts val="1000"/>
              </a:spcAft>
              <a:buFont typeface="Wingdings"/>
              <a:buChar char=""/>
            </a:pPr>
            <a:r>
              <a:rPr lang="en-US" b="1" dirty="0" smtClean="0">
                <a:latin typeface="Times New Roman"/>
                <a:ea typeface="Calibri"/>
                <a:cs typeface="Mangal"/>
              </a:rPr>
              <a:t>Others minor changes</a:t>
            </a:r>
            <a:endParaRPr lang="en-IN" b="1" dirty="0"/>
          </a:p>
        </p:txBody>
      </p:sp>
      <p:sp>
        <p:nvSpPr>
          <p:cNvPr id="5" name="Footer Placeholder 2"/>
          <p:cNvSpPr>
            <a:spLocks noGrp="1"/>
          </p:cNvSpPr>
          <p:nvPr>
            <p:ph type="ftr" sz="quarter" idx="11"/>
          </p:nvPr>
        </p:nvSpPr>
        <p:spPr>
          <a:xfrm>
            <a:off x="6172200" y="6324600"/>
            <a:ext cx="2895600" cy="365125"/>
          </a:xfrm>
        </p:spPr>
        <p:txBody>
          <a:bodyPr/>
          <a:lstStyle/>
          <a:p>
            <a:r>
              <a:rPr lang="en-US" b="1" dirty="0" smtClean="0">
                <a:solidFill>
                  <a:srgbClr val="00B050"/>
                </a:solidFill>
                <a:latin typeface="Comic Sans MS" pitchFamily="66" charset="0"/>
              </a:rPr>
              <a:t>Prepared by :- Y.C Srivastava</a:t>
            </a:r>
            <a:br>
              <a:rPr lang="en-US" b="1" dirty="0" smtClean="0">
                <a:solidFill>
                  <a:srgbClr val="00B050"/>
                </a:solidFill>
                <a:latin typeface="Comic Sans MS" pitchFamily="66" charset="0"/>
              </a:rPr>
            </a:br>
            <a:r>
              <a:rPr lang="en-US" b="1" dirty="0" smtClean="0">
                <a:solidFill>
                  <a:srgbClr val="00B050"/>
                </a:solidFill>
                <a:latin typeface="Comic Sans MS" pitchFamily="66" charset="0"/>
              </a:rPr>
              <a:t>General Manager (T), NHIDCL, HQ</a:t>
            </a:r>
            <a:endParaRPr lang="en-US" b="1" dirty="0">
              <a:solidFill>
                <a:srgbClr val="00B050"/>
              </a:solidFill>
              <a:latin typeface="Comic Sans MS" pitchFamily="66"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533400"/>
            <a:ext cx="9525000" cy="6109365"/>
          </a:xfrm>
          <a:prstGeom prst="rect">
            <a:avLst/>
          </a:prstGeom>
          <a:noFill/>
        </p:spPr>
        <p:txBody>
          <a:bodyPr wrap="square" rtlCol="0">
            <a:spAutoFit/>
          </a:bodyPr>
          <a:lstStyle/>
          <a:p>
            <a:pPr marL="800100" lvl="1" indent="-342900" algn="just">
              <a:lnSpc>
                <a:spcPct val="115000"/>
              </a:lnSpc>
              <a:buFont typeface="Wingdings"/>
              <a:buChar char=""/>
            </a:pPr>
            <a:r>
              <a:rPr lang="en-US" sz="2000" b="1" dirty="0" smtClean="0">
                <a:latin typeface="Times New Roman"/>
                <a:ea typeface="Calibri"/>
                <a:cs typeface="Mangal"/>
              </a:rPr>
              <a:t>Earlier Authority can propose the change before completion certificate now within 6 months of AD only.</a:t>
            </a:r>
            <a:endParaRPr lang="en-IN" sz="2000" b="1" dirty="0" smtClean="0">
              <a:latin typeface="Times New Roman"/>
              <a:ea typeface="Calibri"/>
              <a:cs typeface="Mangal"/>
            </a:endParaRPr>
          </a:p>
          <a:p>
            <a:pPr marL="800100" lvl="1" indent="-342900" algn="just">
              <a:lnSpc>
                <a:spcPct val="115000"/>
              </a:lnSpc>
              <a:buFont typeface="Wingdings"/>
              <a:buChar char=""/>
            </a:pPr>
            <a:r>
              <a:rPr lang="en-US" sz="2000" b="1" dirty="0" smtClean="0">
                <a:solidFill>
                  <a:schemeClr val="accent2"/>
                </a:solidFill>
                <a:latin typeface="Times New Roman"/>
                <a:ea typeface="Calibri"/>
                <a:cs typeface="Mangal"/>
              </a:rPr>
              <a:t>The COS (other than major structure) to be executed before completion of 50% of the scheduled completion of work and without any claims i.e. EOT etc.</a:t>
            </a:r>
            <a:endParaRPr lang="en-IN" sz="2000" b="1" dirty="0" smtClean="0">
              <a:solidFill>
                <a:schemeClr val="accent2"/>
              </a:solidFill>
              <a:latin typeface="Times New Roman"/>
              <a:ea typeface="Calibri"/>
              <a:cs typeface="Mangal"/>
            </a:endParaRPr>
          </a:p>
          <a:p>
            <a:pPr marL="800100" lvl="1" indent="-342900" algn="just">
              <a:lnSpc>
                <a:spcPct val="115000"/>
              </a:lnSpc>
              <a:buFont typeface="Wingdings"/>
              <a:buChar char=""/>
            </a:pPr>
            <a:r>
              <a:rPr lang="en-US" sz="2000" b="1" dirty="0" smtClean="0">
                <a:latin typeface="Times New Roman"/>
                <a:ea typeface="Calibri"/>
                <a:cs typeface="Mangal"/>
              </a:rPr>
              <a:t>Clauses 13.1.3 deleted (Change of Scope proposed by contractor to reduce Cost &amp; accelerate the work.</a:t>
            </a:r>
            <a:endParaRPr lang="en-IN" sz="2000" b="1" dirty="0" smtClean="0">
              <a:latin typeface="Times New Roman"/>
              <a:ea typeface="Calibri"/>
              <a:cs typeface="Mangal"/>
            </a:endParaRPr>
          </a:p>
          <a:p>
            <a:pPr marL="800100" lvl="1" indent="-342900" algn="just">
              <a:lnSpc>
                <a:spcPct val="115000"/>
              </a:lnSpc>
              <a:buFont typeface="Wingdings"/>
              <a:buChar char=""/>
            </a:pPr>
            <a:r>
              <a:rPr lang="en-US" sz="2000" b="1" dirty="0" smtClean="0">
                <a:solidFill>
                  <a:schemeClr val="accent2"/>
                </a:solidFill>
                <a:latin typeface="Times New Roman"/>
                <a:ea typeface="Calibri"/>
                <a:cs typeface="Mangal"/>
              </a:rPr>
              <a:t>If Authority determine the COS Authority Engineer has to respond within 15 days earlier there was no limit prescribed.</a:t>
            </a:r>
            <a:endParaRPr lang="en-IN" sz="2000" b="1" dirty="0" smtClean="0">
              <a:solidFill>
                <a:schemeClr val="accent2"/>
              </a:solidFill>
              <a:latin typeface="Times New Roman"/>
              <a:ea typeface="Calibri"/>
              <a:cs typeface="Mangal"/>
            </a:endParaRPr>
          </a:p>
          <a:p>
            <a:pPr marL="800100" lvl="1" indent="-342900" algn="just">
              <a:lnSpc>
                <a:spcPct val="115000"/>
              </a:lnSpc>
              <a:buFont typeface="Wingdings"/>
              <a:buChar char=""/>
            </a:pPr>
            <a:r>
              <a:rPr lang="en-US" sz="2000" b="1" dirty="0" smtClean="0">
                <a:latin typeface="Times New Roman"/>
                <a:ea typeface="Calibri"/>
                <a:cs typeface="Mangal"/>
              </a:rPr>
              <a:t>Contractor can propose within 90 days of AD (new clause 13.2 (ii)</a:t>
            </a:r>
            <a:endParaRPr lang="en-IN" sz="2000" b="1" dirty="0" smtClean="0">
              <a:latin typeface="Times New Roman"/>
              <a:ea typeface="Calibri"/>
              <a:cs typeface="Mangal"/>
            </a:endParaRPr>
          </a:p>
          <a:p>
            <a:pPr marL="800100" lvl="1" indent="-342900" algn="just">
              <a:lnSpc>
                <a:spcPct val="115000"/>
              </a:lnSpc>
              <a:buFont typeface="Wingdings"/>
              <a:buChar char=""/>
            </a:pPr>
            <a:r>
              <a:rPr lang="en-US" sz="2000" b="1" dirty="0" smtClean="0">
                <a:solidFill>
                  <a:schemeClr val="accent2"/>
                </a:solidFill>
                <a:latin typeface="Times New Roman"/>
                <a:ea typeface="Calibri"/>
                <a:cs typeface="Mangal"/>
              </a:rPr>
              <a:t>COS to be calculated on SOR, </a:t>
            </a:r>
            <a:r>
              <a:rPr lang="en-US" sz="2000" b="1" dirty="0" err="1" smtClean="0">
                <a:solidFill>
                  <a:schemeClr val="accent2"/>
                </a:solidFill>
                <a:latin typeface="Times New Roman"/>
                <a:ea typeface="Calibri"/>
                <a:cs typeface="Mangal"/>
              </a:rPr>
              <a:t>MoRTH</a:t>
            </a:r>
            <a:r>
              <a:rPr lang="en-US" sz="2000" b="1" dirty="0" smtClean="0">
                <a:solidFill>
                  <a:schemeClr val="accent2"/>
                </a:solidFill>
                <a:latin typeface="Times New Roman"/>
                <a:ea typeface="Calibri"/>
                <a:cs typeface="Mangal"/>
              </a:rPr>
              <a:t> etc and to be lowered proportionately if contract cost is less than estimated cost with following conditions.</a:t>
            </a:r>
            <a:endParaRPr lang="en-IN" sz="2000" b="1" dirty="0" smtClean="0">
              <a:solidFill>
                <a:schemeClr val="accent2"/>
              </a:solidFill>
              <a:latin typeface="Times New Roman"/>
              <a:ea typeface="Calibri"/>
              <a:cs typeface="Mangal"/>
            </a:endParaRPr>
          </a:p>
          <a:p>
            <a:pPr marL="800100" lvl="1" indent="-342900" algn="just">
              <a:lnSpc>
                <a:spcPct val="115000"/>
              </a:lnSpc>
              <a:buFont typeface="Wingdings"/>
              <a:buChar char=""/>
            </a:pPr>
            <a:r>
              <a:rPr lang="en-US" sz="2000" b="1" dirty="0" smtClean="0">
                <a:latin typeface="Times New Roman"/>
                <a:ea typeface="Calibri"/>
                <a:cs typeface="Mangal"/>
              </a:rPr>
              <a:t>If difference between costing of Authority Engineer &amp; Contractor is 10% cost of AE be binding</a:t>
            </a:r>
            <a:endParaRPr lang="en-IN" sz="2000" b="1" dirty="0" smtClean="0">
              <a:latin typeface="Times New Roman"/>
              <a:ea typeface="Calibri"/>
              <a:cs typeface="Mangal"/>
            </a:endParaRPr>
          </a:p>
          <a:p>
            <a:pPr marL="800100" lvl="1" indent="-342900" algn="just">
              <a:lnSpc>
                <a:spcPct val="115000"/>
              </a:lnSpc>
              <a:buFont typeface="Wingdings"/>
              <a:buChar char=""/>
            </a:pPr>
            <a:r>
              <a:rPr lang="en-US" sz="2000" b="1" dirty="0" smtClean="0">
                <a:solidFill>
                  <a:schemeClr val="accent2"/>
                </a:solidFill>
                <a:latin typeface="Times New Roman"/>
                <a:ea typeface="Calibri"/>
                <a:cs typeface="Mangal"/>
              </a:rPr>
              <a:t>Design changes @1% for works difference from original scope</a:t>
            </a:r>
            <a:endParaRPr lang="en-IN" sz="2000" b="1" dirty="0" smtClean="0">
              <a:solidFill>
                <a:schemeClr val="accent2"/>
              </a:solidFill>
              <a:latin typeface="Times New Roman"/>
              <a:ea typeface="Calibri"/>
              <a:cs typeface="Mangal"/>
            </a:endParaRPr>
          </a:p>
          <a:p>
            <a:pPr marL="800100" lvl="1" indent="-342900" algn="just">
              <a:lnSpc>
                <a:spcPct val="115000"/>
              </a:lnSpc>
              <a:buFont typeface="Wingdings"/>
              <a:buChar char=""/>
            </a:pPr>
            <a:r>
              <a:rPr lang="en-US" sz="2000" b="1" dirty="0" smtClean="0">
                <a:latin typeface="Times New Roman"/>
                <a:ea typeface="Calibri"/>
                <a:cs typeface="Mangal"/>
              </a:rPr>
              <a:t>Decision of COS to be intimated within 15 days</a:t>
            </a:r>
            <a:endParaRPr lang="en-IN" sz="2000" b="1" dirty="0" smtClean="0">
              <a:latin typeface="Times New Roman"/>
              <a:ea typeface="Calibri"/>
              <a:cs typeface="Mangal"/>
            </a:endParaRPr>
          </a:p>
          <a:p>
            <a:pPr marL="800100" lvl="1" indent="-342900" algn="just">
              <a:lnSpc>
                <a:spcPct val="115000"/>
              </a:lnSpc>
              <a:spcAft>
                <a:spcPts val="1000"/>
              </a:spcAft>
              <a:buFont typeface="Wingdings"/>
              <a:buChar char=""/>
            </a:pPr>
            <a:r>
              <a:rPr lang="en-US" sz="2000" b="1" dirty="0" smtClean="0">
                <a:solidFill>
                  <a:schemeClr val="accent2"/>
                </a:solidFill>
                <a:latin typeface="Times New Roman"/>
                <a:ea typeface="Calibri"/>
                <a:cs typeface="Mangal"/>
              </a:rPr>
              <a:t>If contractor does not agree for COS proposed by Authority, work can be executed by other Contractor</a:t>
            </a:r>
            <a:endParaRPr lang="en-IN" sz="2000" b="1" dirty="0">
              <a:solidFill>
                <a:schemeClr val="accent2"/>
              </a:solidFill>
            </a:endParaRPr>
          </a:p>
        </p:txBody>
      </p:sp>
      <p:sp>
        <p:nvSpPr>
          <p:cNvPr id="3" name="TextBox 2"/>
          <p:cNvSpPr txBox="1"/>
          <p:nvPr/>
        </p:nvSpPr>
        <p:spPr>
          <a:xfrm>
            <a:off x="1447800" y="0"/>
            <a:ext cx="6172200" cy="584775"/>
          </a:xfrm>
          <a:prstGeom prst="rect">
            <a:avLst/>
          </a:prstGeom>
          <a:noFill/>
        </p:spPr>
        <p:txBody>
          <a:bodyPr wrap="square" rtlCol="0">
            <a:spAutoFit/>
          </a:bodyPr>
          <a:lstStyle/>
          <a:p>
            <a:pPr lvl="0" algn="ctr"/>
            <a:r>
              <a:rPr lang="en-US" sz="3200" b="1" dirty="0" smtClean="0">
                <a:solidFill>
                  <a:srgbClr val="FF0000"/>
                </a:solidFill>
                <a:latin typeface="Times New Roman"/>
                <a:ea typeface="Calibri"/>
                <a:cs typeface="Mangal"/>
              </a:rPr>
              <a:t>Change of scope</a:t>
            </a:r>
            <a:r>
              <a:rPr lang="en-IN" sz="3200" b="1" dirty="0" smtClean="0">
                <a:solidFill>
                  <a:srgbClr val="FF0000"/>
                </a:solidFill>
              </a:rPr>
              <a:t> (Article-13)</a:t>
            </a:r>
            <a:endParaRPr lang="en-IN" sz="2000" b="1" dirty="0" smtClean="0">
              <a:solidFill>
                <a:srgbClr val="FF0000"/>
              </a:solidFill>
              <a:latin typeface="Times New Roman"/>
              <a:ea typeface="Calibri"/>
              <a:cs typeface="Mangal"/>
            </a:endParaRPr>
          </a:p>
        </p:txBody>
      </p:sp>
      <p:sp>
        <p:nvSpPr>
          <p:cNvPr id="5" name="Footer Placeholder 2"/>
          <p:cNvSpPr>
            <a:spLocks noGrp="1"/>
          </p:cNvSpPr>
          <p:nvPr>
            <p:ph type="ftr" sz="quarter" idx="11"/>
          </p:nvPr>
        </p:nvSpPr>
        <p:spPr>
          <a:xfrm>
            <a:off x="6248400" y="6324600"/>
            <a:ext cx="2895600" cy="381000"/>
          </a:xfrm>
        </p:spPr>
        <p:txBody>
          <a:bodyPr/>
          <a:lstStyle/>
          <a:p>
            <a:r>
              <a:rPr lang="en-US" b="1" dirty="0" smtClean="0">
                <a:solidFill>
                  <a:srgbClr val="00B050"/>
                </a:solidFill>
                <a:latin typeface="Comic Sans MS" pitchFamily="66" charset="0"/>
              </a:rPr>
              <a:t>Prepared by :- Y.C Srivastava</a:t>
            </a:r>
            <a:br>
              <a:rPr lang="en-US" b="1" dirty="0" smtClean="0">
                <a:solidFill>
                  <a:srgbClr val="00B050"/>
                </a:solidFill>
                <a:latin typeface="Comic Sans MS" pitchFamily="66" charset="0"/>
              </a:rPr>
            </a:br>
            <a:r>
              <a:rPr lang="en-US" b="1" dirty="0" smtClean="0">
                <a:solidFill>
                  <a:srgbClr val="00B050"/>
                </a:solidFill>
                <a:latin typeface="Comic Sans MS" pitchFamily="66" charset="0"/>
              </a:rPr>
              <a:t>General Manager (T), NHIDCL, HQ</a:t>
            </a:r>
            <a:endParaRPr lang="en-US" b="1" dirty="0">
              <a:solidFill>
                <a:srgbClr val="00B050"/>
              </a:solidFill>
              <a:latin typeface="Comic Sans MS" pitchFamily="66"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 y="801324"/>
            <a:ext cx="8534400" cy="5727017"/>
          </a:xfrm>
          <a:prstGeom prst="rect">
            <a:avLst/>
          </a:prstGeom>
          <a:noFill/>
        </p:spPr>
        <p:txBody>
          <a:bodyPr wrap="square" rtlCol="0">
            <a:spAutoFit/>
          </a:bodyPr>
          <a:lstStyle/>
          <a:p>
            <a:pPr marL="354013" lvl="1" indent="-354013" algn="just">
              <a:lnSpc>
                <a:spcPct val="115000"/>
              </a:lnSpc>
              <a:buFont typeface="Arial" pitchFamily="34" charset="0"/>
              <a:buChar char="•"/>
            </a:pPr>
            <a:r>
              <a:rPr lang="en-US" sz="2000" b="1" dirty="0" smtClean="0">
                <a:latin typeface="Times New Roman"/>
                <a:ea typeface="Calibri"/>
                <a:cs typeface="Mangal"/>
              </a:rPr>
              <a:t>Maintenance</a:t>
            </a:r>
          </a:p>
          <a:p>
            <a:pPr marL="800100" lvl="1" indent="-342900" algn="just">
              <a:lnSpc>
                <a:spcPct val="115000"/>
              </a:lnSpc>
              <a:buFont typeface="Wingdings"/>
              <a:buChar char=""/>
            </a:pPr>
            <a:r>
              <a:rPr lang="en-US" sz="2000" b="1" dirty="0" smtClean="0">
                <a:latin typeface="Times New Roman"/>
                <a:ea typeface="Calibri"/>
                <a:cs typeface="Mangal"/>
              </a:rPr>
              <a:t>Separate maintenance period of 5 years @.25, 0.25, 0.5, 0.5 &amp; 1 for flexible and 10 years for rigid @ .25 x3, 0.5x4 &amp; 0.75x3 against the earlier clauses of 90% on completion</a:t>
            </a:r>
            <a:endParaRPr lang="en-IN" sz="2000" b="1" dirty="0" smtClean="0">
              <a:latin typeface="Times New Roman"/>
              <a:ea typeface="Calibri"/>
              <a:cs typeface="Mangal"/>
            </a:endParaRPr>
          </a:p>
          <a:p>
            <a:pPr marL="800100" lvl="1" indent="-342900" algn="just">
              <a:lnSpc>
                <a:spcPct val="115000"/>
              </a:lnSpc>
              <a:buFont typeface="Wingdings"/>
              <a:buChar char=""/>
            </a:pPr>
            <a:r>
              <a:rPr lang="en-US" sz="2000" b="1" dirty="0" smtClean="0">
                <a:solidFill>
                  <a:schemeClr val="accent2"/>
                </a:solidFill>
                <a:latin typeface="Times New Roman"/>
                <a:ea typeface="Calibri"/>
                <a:cs typeface="Mangal"/>
              </a:rPr>
              <a:t>For standalone @ 025x5 &amp; 0.5x5</a:t>
            </a:r>
            <a:endParaRPr lang="en-IN" sz="2000" b="1" dirty="0" smtClean="0">
              <a:solidFill>
                <a:schemeClr val="accent2"/>
              </a:solidFill>
              <a:latin typeface="Times New Roman"/>
              <a:ea typeface="Calibri"/>
              <a:cs typeface="Mangal"/>
            </a:endParaRPr>
          </a:p>
          <a:p>
            <a:pPr marL="800100" lvl="1" indent="-342900" algn="just">
              <a:lnSpc>
                <a:spcPct val="115000"/>
              </a:lnSpc>
              <a:buFont typeface="Wingdings"/>
              <a:buChar char=""/>
            </a:pPr>
            <a:r>
              <a:rPr lang="en-US" sz="2000" b="1" dirty="0" smtClean="0">
                <a:latin typeface="Times New Roman"/>
                <a:ea typeface="Calibri"/>
                <a:cs typeface="Mangal"/>
              </a:rPr>
              <a:t>After completion of maintenance period taking over certificate to be issued (New clause 14.10)</a:t>
            </a:r>
            <a:r>
              <a:rPr lang="en-US" sz="2000" b="1" dirty="0" smtClean="0">
                <a:latin typeface="Trebuchet MS"/>
                <a:ea typeface="Calibri"/>
                <a:cs typeface="Mangal"/>
              </a:rPr>
              <a:t> </a:t>
            </a:r>
            <a:endParaRPr lang="en-IN" sz="2000" b="1" dirty="0" smtClean="0">
              <a:latin typeface="Times New Roman"/>
              <a:ea typeface="Calibri"/>
              <a:cs typeface="Mangal"/>
            </a:endParaRPr>
          </a:p>
          <a:p>
            <a:pPr marL="457200" algn="just">
              <a:lnSpc>
                <a:spcPct val="115000"/>
              </a:lnSpc>
              <a:spcAft>
                <a:spcPts val="0"/>
              </a:spcAft>
            </a:pPr>
            <a:r>
              <a:rPr lang="en-US" sz="2000" b="1" dirty="0" smtClean="0">
                <a:latin typeface="Trebuchet MS"/>
                <a:ea typeface="Calibri"/>
                <a:cs typeface="Mangal"/>
              </a:rPr>
              <a:t> </a:t>
            </a:r>
            <a:endParaRPr lang="en-IN" sz="2000" b="1" dirty="0" smtClean="0">
              <a:latin typeface="Times New Roman"/>
              <a:ea typeface="Calibri"/>
              <a:cs typeface="Mangal"/>
            </a:endParaRPr>
          </a:p>
          <a:p>
            <a:pPr marL="342900" lvl="0" indent="-342900" algn="just">
              <a:lnSpc>
                <a:spcPct val="115000"/>
              </a:lnSpc>
              <a:spcAft>
                <a:spcPts val="0"/>
              </a:spcAft>
              <a:buFont typeface="Symbol"/>
              <a:buChar char=""/>
            </a:pPr>
            <a:r>
              <a:rPr lang="en-US" sz="2000" b="1" dirty="0" smtClean="0">
                <a:latin typeface="Times New Roman"/>
                <a:ea typeface="Calibri"/>
                <a:cs typeface="Mangal"/>
              </a:rPr>
              <a:t>There is no major change in Article 15 &amp; 16. However ROBOTS are permitted for diversion &amp; control of traffic during construction.</a:t>
            </a:r>
            <a:endParaRPr lang="en-IN" sz="2000" b="1" dirty="0" smtClean="0">
              <a:latin typeface="Times New Roman"/>
              <a:ea typeface="Calibri"/>
              <a:cs typeface="Mangal"/>
            </a:endParaRPr>
          </a:p>
          <a:p>
            <a:pPr marL="457200" algn="just">
              <a:lnSpc>
                <a:spcPct val="115000"/>
              </a:lnSpc>
              <a:spcAft>
                <a:spcPts val="0"/>
              </a:spcAft>
            </a:pPr>
            <a:r>
              <a:rPr lang="en-US" sz="2000" b="1" dirty="0" smtClean="0">
                <a:latin typeface="Trebuchet MS"/>
                <a:ea typeface="Calibri"/>
                <a:cs typeface="Mangal"/>
              </a:rPr>
              <a:t> </a:t>
            </a:r>
            <a:endParaRPr lang="en-IN" sz="2000" b="1" dirty="0" smtClean="0">
              <a:latin typeface="Times New Roman"/>
              <a:ea typeface="Calibri"/>
              <a:cs typeface="Mangal"/>
            </a:endParaRPr>
          </a:p>
          <a:p>
            <a:pPr marL="342900" lvl="0" indent="-342900" algn="just">
              <a:lnSpc>
                <a:spcPct val="115000"/>
              </a:lnSpc>
              <a:spcAft>
                <a:spcPts val="0"/>
              </a:spcAft>
              <a:buFont typeface="Symbol"/>
              <a:buChar char=""/>
            </a:pPr>
            <a:r>
              <a:rPr lang="en-US" sz="2000" b="1" dirty="0" smtClean="0">
                <a:latin typeface="Times New Roman"/>
                <a:ea typeface="Calibri"/>
                <a:cs typeface="Mangal"/>
              </a:rPr>
              <a:t>Defect liability</a:t>
            </a:r>
            <a:endParaRPr lang="en-IN" sz="2000" b="1" dirty="0" smtClean="0">
              <a:latin typeface="Times New Roman"/>
              <a:ea typeface="Calibri"/>
              <a:cs typeface="Mangal"/>
            </a:endParaRPr>
          </a:p>
          <a:p>
            <a:pPr marL="800100" lvl="1" indent="-342900" algn="just">
              <a:lnSpc>
                <a:spcPct val="115000"/>
              </a:lnSpc>
              <a:buFont typeface="Wingdings"/>
              <a:buChar char=""/>
            </a:pPr>
            <a:r>
              <a:rPr lang="en-US" sz="2000" b="1" dirty="0" smtClean="0">
                <a:latin typeface="Times New Roman"/>
                <a:ea typeface="Calibri"/>
                <a:cs typeface="Mangal"/>
              </a:rPr>
              <a:t>5 years for flexible</a:t>
            </a:r>
            <a:endParaRPr lang="en-IN" sz="2000" b="1" dirty="0" smtClean="0">
              <a:latin typeface="Times New Roman"/>
              <a:ea typeface="Calibri"/>
              <a:cs typeface="Mangal"/>
            </a:endParaRPr>
          </a:p>
          <a:p>
            <a:pPr marL="800100" lvl="1" indent="-342900" algn="just">
              <a:lnSpc>
                <a:spcPct val="115000"/>
              </a:lnSpc>
              <a:buFont typeface="Wingdings"/>
              <a:buChar char=""/>
            </a:pPr>
            <a:r>
              <a:rPr lang="en-US" sz="2000" b="1" dirty="0" smtClean="0">
                <a:latin typeface="Times New Roman"/>
                <a:ea typeface="Calibri"/>
                <a:cs typeface="Mangal"/>
              </a:rPr>
              <a:t>10 years for Rigid, Standalone structures, stretches with new technologies.</a:t>
            </a:r>
            <a:endParaRPr lang="en-IN" sz="2000" b="1" dirty="0" smtClean="0">
              <a:latin typeface="Times New Roman"/>
              <a:ea typeface="Calibri"/>
              <a:cs typeface="Mangal"/>
            </a:endParaRPr>
          </a:p>
          <a:p>
            <a:pPr marL="810260" algn="just">
              <a:lnSpc>
                <a:spcPct val="115000"/>
              </a:lnSpc>
              <a:spcAft>
                <a:spcPts val="0"/>
              </a:spcAft>
            </a:pPr>
            <a:r>
              <a:rPr lang="en-US" sz="2000" b="1" dirty="0" smtClean="0">
                <a:latin typeface="Times New Roman"/>
                <a:ea typeface="Calibri"/>
                <a:cs typeface="Mangal"/>
              </a:rPr>
              <a:t> </a:t>
            </a:r>
            <a:endParaRPr lang="en-IN" sz="2000" b="1" dirty="0" smtClean="0">
              <a:latin typeface="Times New Roman"/>
              <a:ea typeface="Calibri"/>
              <a:cs typeface="Mangal"/>
            </a:endParaRPr>
          </a:p>
        </p:txBody>
      </p:sp>
      <p:sp>
        <p:nvSpPr>
          <p:cNvPr id="3" name="TextBox 2"/>
          <p:cNvSpPr txBox="1"/>
          <p:nvPr/>
        </p:nvSpPr>
        <p:spPr>
          <a:xfrm>
            <a:off x="304800" y="228600"/>
            <a:ext cx="8534400" cy="461665"/>
          </a:xfrm>
          <a:prstGeom prst="rect">
            <a:avLst/>
          </a:prstGeom>
          <a:noFill/>
        </p:spPr>
        <p:txBody>
          <a:bodyPr wrap="square" rtlCol="0">
            <a:spAutoFit/>
          </a:bodyPr>
          <a:lstStyle/>
          <a:p>
            <a:pPr algn="ctr"/>
            <a:r>
              <a:rPr lang="en-US" sz="2400" b="1" dirty="0" smtClean="0">
                <a:solidFill>
                  <a:srgbClr val="FF0000"/>
                </a:solidFill>
                <a:latin typeface="Times New Roman"/>
                <a:ea typeface="Calibri"/>
                <a:cs typeface="Mangal"/>
              </a:rPr>
              <a:t>Maintenance</a:t>
            </a:r>
            <a:r>
              <a:rPr lang="en-IN" sz="2400" b="1" dirty="0" smtClean="0">
                <a:solidFill>
                  <a:srgbClr val="FF0000"/>
                </a:solidFill>
              </a:rPr>
              <a:t> (Article-14) &amp; </a:t>
            </a:r>
            <a:r>
              <a:rPr lang="en-US" sz="2400" b="1" dirty="0" smtClean="0">
                <a:solidFill>
                  <a:srgbClr val="FF0000"/>
                </a:solidFill>
                <a:latin typeface="Times New Roman"/>
                <a:ea typeface="Calibri"/>
                <a:cs typeface="Mangal"/>
              </a:rPr>
              <a:t>Defect liability</a:t>
            </a:r>
            <a:r>
              <a:rPr lang="en-IN" sz="2400" b="1" dirty="0" smtClean="0">
                <a:solidFill>
                  <a:srgbClr val="FF0000"/>
                </a:solidFill>
                <a:latin typeface="Times New Roman"/>
                <a:ea typeface="Calibri"/>
                <a:cs typeface="Mangal"/>
              </a:rPr>
              <a:t> Period (Article-17)</a:t>
            </a:r>
            <a:r>
              <a:rPr lang="en-IN" sz="2400" b="1" dirty="0" smtClean="0">
                <a:solidFill>
                  <a:srgbClr val="FF0000"/>
                </a:solidFill>
              </a:rPr>
              <a:t> </a:t>
            </a:r>
            <a:endParaRPr lang="en-IN" sz="2400" b="1" dirty="0" smtClean="0">
              <a:solidFill>
                <a:srgbClr val="FF0000"/>
              </a:solidFill>
              <a:latin typeface="Times New Roman"/>
              <a:ea typeface="Calibri"/>
              <a:cs typeface="Mangal"/>
            </a:endParaRPr>
          </a:p>
        </p:txBody>
      </p:sp>
      <p:sp>
        <p:nvSpPr>
          <p:cNvPr id="5" name="Footer Placeholder 2"/>
          <p:cNvSpPr>
            <a:spLocks noGrp="1"/>
          </p:cNvSpPr>
          <p:nvPr>
            <p:ph type="ftr" sz="quarter" idx="11"/>
          </p:nvPr>
        </p:nvSpPr>
        <p:spPr>
          <a:xfrm>
            <a:off x="6172200" y="6324600"/>
            <a:ext cx="2895600" cy="365125"/>
          </a:xfrm>
        </p:spPr>
        <p:txBody>
          <a:bodyPr/>
          <a:lstStyle/>
          <a:p>
            <a:r>
              <a:rPr lang="en-US" b="1" dirty="0" smtClean="0">
                <a:solidFill>
                  <a:srgbClr val="00B050"/>
                </a:solidFill>
                <a:latin typeface="Comic Sans MS" pitchFamily="66" charset="0"/>
              </a:rPr>
              <a:t>Prepared by :- Y.C Srivastava</a:t>
            </a:r>
            <a:br>
              <a:rPr lang="en-US" b="1" dirty="0" smtClean="0">
                <a:solidFill>
                  <a:srgbClr val="00B050"/>
                </a:solidFill>
                <a:latin typeface="Comic Sans MS" pitchFamily="66" charset="0"/>
              </a:rPr>
            </a:br>
            <a:r>
              <a:rPr lang="en-US" b="1" dirty="0" smtClean="0">
                <a:solidFill>
                  <a:srgbClr val="00B050"/>
                </a:solidFill>
                <a:latin typeface="Comic Sans MS" pitchFamily="66" charset="0"/>
              </a:rPr>
              <a:t>General Manager (T), NHIDCL, HQ</a:t>
            </a:r>
            <a:endParaRPr lang="en-US" b="1" dirty="0">
              <a:solidFill>
                <a:srgbClr val="00B050"/>
              </a:solidFill>
              <a:latin typeface="Comic Sans MS" pitchFamily="66"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Autofit/>
          </a:bodyPr>
          <a:lstStyle/>
          <a:p>
            <a:pPr lvl="0"/>
            <a:r>
              <a:rPr lang="en-US" sz="3600" b="1" dirty="0" smtClean="0">
                <a:solidFill>
                  <a:srgbClr val="FF0000"/>
                </a:solidFill>
                <a:latin typeface="Times New Roman"/>
                <a:ea typeface="Calibri"/>
                <a:cs typeface="Mangal"/>
              </a:rPr>
              <a:t>Authority Engineer</a:t>
            </a:r>
            <a:r>
              <a:rPr lang="en-IN" sz="3600" dirty="0" smtClean="0">
                <a:solidFill>
                  <a:srgbClr val="FF0000"/>
                </a:solidFill>
                <a:latin typeface="Times New Roman"/>
                <a:ea typeface="Calibri"/>
                <a:cs typeface="Mangal"/>
              </a:rPr>
              <a:t> </a:t>
            </a:r>
            <a:r>
              <a:rPr lang="en-IN" sz="3600" b="1" dirty="0" smtClean="0">
                <a:solidFill>
                  <a:srgbClr val="FF0000"/>
                </a:solidFill>
                <a:latin typeface="Times New Roman"/>
                <a:ea typeface="Calibri"/>
                <a:cs typeface="Mangal"/>
              </a:rPr>
              <a:t>(Article-18)</a:t>
            </a:r>
          </a:p>
        </p:txBody>
      </p:sp>
      <p:sp>
        <p:nvSpPr>
          <p:cNvPr id="3" name="Content Placeholder 2"/>
          <p:cNvSpPr>
            <a:spLocks noGrp="1"/>
          </p:cNvSpPr>
          <p:nvPr>
            <p:ph idx="1"/>
          </p:nvPr>
        </p:nvSpPr>
        <p:spPr/>
        <p:txBody>
          <a:bodyPr>
            <a:normAutofit/>
          </a:bodyPr>
          <a:lstStyle/>
          <a:p>
            <a:pPr lvl="0" algn="just">
              <a:lnSpc>
                <a:spcPct val="115000"/>
              </a:lnSpc>
              <a:buFont typeface="Wingdings"/>
              <a:buChar char=""/>
            </a:pPr>
            <a:r>
              <a:rPr lang="en-US" sz="2800" b="1" dirty="0" smtClean="0">
                <a:latin typeface="Times New Roman"/>
                <a:ea typeface="Calibri"/>
                <a:cs typeface="Mangal"/>
              </a:rPr>
              <a:t>In unavoidable circumstances, Authority may appoint an officer as Authority Engineer.</a:t>
            </a:r>
            <a:endParaRPr lang="en-IN" sz="1800" b="1" dirty="0" smtClean="0">
              <a:latin typeface="Times New Roman"/>
              <a:ea typeface="Calibri"/>
              <a:cs typeface="Mangal"/>
            </a:endParaRPr>
          </a:p>
          <a:p>
            <a:pPr lvl="0" algn="just">
              <a:lnSpc>
                <a:spcPct val="115000"/>
              </a:lnSpc>
              <a:spcAft>
                <a:spcPts val="1000"/>
              </a:spcAft>
              <a:buFont typeface="Wingdings"/>
              <a:buChar char=""/>
            </a:pPr>
            <a:r>
              <a:rPr lang="en-US" sz="2800" b="1" dirty="0" smtClean="0">
                <a:solidFill>
                  <a:srgbClr val="FF0000"/>
                </a:solidFill>
                <a:latin typeface="Times New Roman"/>
                <a:ea typeface="Calibri"/>
                <a:cs typeface="Mangal"/>
              </a:rPr>
              <a:t>Officer in change has been made responsible for overall supervision and Authority Engineer is to assist officer</a:t>
            </a:r>
            <a:r>
              <a:rPr lang="en-US" sz="1800" b="1" dirty="0" smtClean="0">
                <a:solidFill>
                  <a:srgbClr val="FF0000"/>
                </a:solidFill>
                <a:latin typeface="Trebuchet MS"/>
                <a:ea typeface="Calibri"/>
                <a:cs typeface="Mangal"/>
              </a:rPr>
              <a:t>.</a:t>
            </a:r>
            <a:endParaRPr lang="en-IN" sz="1800" b="1" dirty="0" smtClean="0">
              <a:solidFill>
                <a:srgbClr val="FF0000"/>
              </a:solidFill>
              <a:latin typeface="Times New Roman"/>
              <a:ea typeface="Calibri"/>
              <a:cs typeface="Mangal"/>
            </a:endParaRPr>
          </a:p>
          <a:p>
            <a:pPr>
              <a:buNone/>
            </a:pPr>
            <a:endParaRPr lang="en-IN" sz="2800" b="1" dirty="0"/>
          </a:p>
        </p:txBody>
      </p:sp>
      <p:sp>
        <p:nvSpPr>
          <p:cNvPr id="5" name="Footer Placeholder 2"/>
          <p:cNvSpPr>
            <a:spLocks noGrp="1"/>
          </p:cNvSpPr>
          <p:nvPr>
            <p:ph type="ftr" sz="quarter" idx="11"/>
          </p:nvPr>
        </p:nvSpPr>
        <p:spPr>
          <a:xfrm>
            <a:off x="6172200" y="6324600"/>
            <a:ext cx="2895600" cy="365125"/>
          </a:xfrm>
        </p:spPr>
        <p:txBody>
          <a:bodyPr/>
          <a:lstStyle/>
          <a:p>
            <a:r>
              <a:rPr lang="en-US" b="1" dirty="0" smtClean="0">
                <a:solidFill>
                  <a:srgbClr val="00B050"/>
                </a:solidFill>
                <a:latin typeface="Comic Sans MS" pitchFamily="66" charset="0"/>
              </a:rPr>
              <a:t>Prepared by :- Y.C Srivastava</a:t>
            </a:r>
            <a:br>
              <a:rPr lang="en-US" b="1" dirty="0" smtClean="0">
                <a:solidFill>
                  <a:srgbClr val="00B050"/>
                </a:solidFill>
                <a:latin typeface="Comic Sans MS" pitchFamily="66" charset="0"/>
              </a:rPr>
            </a:br>
            <a:r>
              <a:rPr lang="en-US" b="1" dirty="0" smtClean="0">
                <a:solidFill>
                  <a:srgbClr val="00B050"/>
                </a:solidFill>
                <a:latin typeface="Comic Sans MS" pitchFamily="66" charset="0"/>
              </a:rPr>
              <a:t>General Manager (T), NHIDCL, HQ</a:t>
            </a:r>
            <a:endParaRPr lang="en-US" b="1" dirty="0">
              <a:solidFill>
                <a:srgbClr val="00B050"/>
              </a:solidFill>
              <a:latin typeface="Comic Sans MS" pitchFamily="66"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712848"/>
            <a:ext cx="9144000" cy="6109365"/>
          </a:xfrm>
          <a:prstGeom prst="rect">
            <a:avLst/>
          </a:prstGeom>
          <a:noFill/>
        </p:spPr>
        <p:txBody>
          <a:bodyPr wrap="square" rtlCol="0">
            <a:spAutoFit/>
          </a:bodyPr>
          <a:lstStyle/>
          <a:p>
            <a:pPr marL="533400" lvl="1" indent="-342900" algn="just">
              <a:lnSpc>
                <a:spcPct val="115000"/>
              </a:lnSpc>
              <a:buFont typeface="Wingdings"/>
              <a:buChar char=""/>
            </a:pPr>
            <a:r>
              <a:rPr lang="en-US" sz="2000" b="1" dirty="0" smtClean="0">
                <a:latin typeface="Times New Roman"/>
                <a:ea typeface="Calibri"/>
                <a:cs typeface="Mangal"/>
              </a:rPr>
              <a:t>Earlier contract price was inclusive of maintenance now changes.</a:t>
            </a:r>
            <a:endParaRPr lang="en-IN" sz="2000" b="1" dirty="0" smtClean="0">
              <a:latin typeface="Times New Roman"/>
              <a:ea typeface="Calibri"/>
              <a:cs typeface="Mangal"/>
            </a:endParaRPr>
          </a:p>
          <a:p>
            <a:pPr marL="533400" lvl="1" indent="-342900" algn="just">
              <a:lnSpc>
                <a:spcPct val="115000"/>
              </a:lnSpc>
              <a:buFont typeface="Wingdings"/>
              <a:buChar char=""/>
            </a:pPr>
            <a:r>
              <a:rPr lang="en-US" sz="2000" b="1" dirty="0" smtClean="0">
                <a:solidFill>
                  <a:schemeClr val="accent2"/>
                </a:solidFill>
                <a:latin typeface="Times New Roman"/>
                <a:ea typeface="Calibri"/>
                <a:cs typeface="Mangal"/>
              </a:rPr>
              <a:t>Advance payment of 10% intact but interest increase by 3% over Bank rate.</a:t>
            </a:r>
            <a:endParaRPr lang="en-IN" sz="2000" b="1" dirty="0" smtClean="0">
              <a:solidFill>
                <a:schemeClr val="accent2"/>
              </a:solidFill>
              <a:latin typeface="Times New Roman"/>
              <a:ea typeface="Calibri"/>
              <a:cs typeface="Mangal"/>
            </a:endParaRPr>
          </a:p>
          <a:p>
            <a:pPr marL="533400" lvl="1" indent="-342900" algn="just">
              <a:lnSpc>
                <a:spcPct val="115000"/>
              </a:lnSpc>
              <a:buFont typeface="Wingdings"/>
              <a:buChar char=""/>
            </a:pPr>
            <a:r>
              <a:rPr lang="en-US" sz="2000" b="1" dirty="0" smtClean="0">
                <a:latin typeface="Times New Roman"/>
                <a:ea typeface="Calibri"/>
                <a:cs typeface="Mangal"/>
              </a:rPr>
              <a:t>Additional 5% for equipment  intact.</a:t>
            </a:r>
            <a:endParaRPr lang="en-IN" sz="2000" b="1" dirty="0" smtClean="0">
              <a:latin typeface="Times New Roman"/>
              <a:ea typeface="Calibri"/>
              <a:cs typeface="Mangal"/>
            </a:endParaRPr>
          </a:p>
          <a:p>
            <a:pPr marL="533400" lvl="1" indent="-342900" algn="just">
              <a:lnSpc>
                <a:spcPct val="115000"/>
              </a:lnSpc>
              <a:buFont typeface="Wingdings"/>
              <a:buChar char=""/>
            </a:pPr>
            <a:r>
              <a:rPr lang="en-US" sz="2000" b="1" dirty="0" smtClean="0">
                <a:solidFill>
                  <a:schemeClr val="accent2"/>
                </a:solidFill>
                <a:latin typeface="Times New Roman"/>
                <a:ea typeface="Calibri"/>
                <a:cs typeface="Mangal"/>
              </a:rPr>
              <a:t>Part Mobilization Advance @ min 2.75% is admissible</a:t>
            </a:r>
            <a:endParaRPr lang="en-IN" sz="2000" b="1" dirty="0" smtClean="0">
              <a:solidFill>
                <a:schemeClr val="accent2"/>
              </a:solidFill>
              <a:latin typeface="Times New Roman"/>
              <a:ea typeface="Calibri"/>
              <a:cs typeface="Mangal"/>
            </a:endParaRPr>
          </a:p>
          <a:p>
            <a:pPr marL="533400" lvl="1" indent="-342900" algn="just">
              <a:lnSpc>
                <a:spcPct val="115000"/>
              </a:lnSpc>
              <a:buFont typeface="Wingdings"/>
              <a:buChar char=""/>
            </a:pPr>
            <a:r>
              <a:rPr lang="en-US" sz="2000" b="1" dirty="0" smtClean="0">
                <a:latin typeface="Times New Roman"/>
                <a:ea typeface="Calibri"/>
                <a:cs typeface="Mangal"/>
              </a:rPr>
              <a:t>Deduction @ 15% of each SPS but to be repaid before the time of scheduled 80% completion.</a:t>
            </a:r>
            <a:endParaRPr lang="en-IN" sz="2000" b="1" dirty="0" smtClean="0">
              <a:latin typeface="Times New Roman"/>
              <a:ea typeface="Calibri"/>
              <a:cs typeface="Mangal"/>
            </a:endParaRPr>
          </a:p>
          <a:p>
            <a:pPr marL="533400" lvl="1" indent="-342900" algn="just">
              <a:lnSpc>
                <a:spcPct val="115000"/>
              </a:lnSpc>
              <a:buFont typeface="Wingdings"/>
              <a:buChar char=""/>
            </a:pPr>
            <a:r>
              <a:rPr lang="en-US" sz="2000" b="1" dirty="0" smtClean="0">
                <a:solidFill>
                  <a:schemeClr val="accent2"/>
                </a:solidFill>
                <a:latin typeface="Times New Roman"/>
                <a:ea typeface="Calibri"/>
                <a:cs typeface="Mangal"/>
              </a:rPr>
              <a:t>If cumulative SPS cost &lt; 20% within time of scheduled 50% completion than BG of Mobilization Advance to be </a:t>
            </a:r>
            <a:r>
              <a:rPr lang="en-US" sz="2000" b="1" dirty="0" err="1" smtClean="0">
                <a:solidFill>
                  <a:schemeClr val="accent2"/>
                </a:solidFill>
                <a:latin typeface="Times New Roman"/>
                <a:ea typeface="Calibri"/>
                <a:cs typeface="Mangal"/>
              </a:rPr>
              <a:t>encashed</a:t>
            </a:r>
            <a:r>
              <a:rPr lang="en-US" sz="2000" b="1" dirty="0" smtClean="0">
                <a:solidFill>
                  <a:schemeClr val="accent2"/>
                </a:solidFill>
                <a:latin typeface="Times New Roman"/>
                <a:ea typeface="Calibri"/>
                <a:cs typeface="Mangal"/>
              </a:rPr>
              <a:t>.</a:t>
            </a:r>
            <a:endParaRPr lang="en-IN" sz="2000" b="1" dirty="0" smtClean="0">
              <a:solidFill>
                <a:schemeClr val="accent2"/>
              </a:solidFill>
              <a:latin typeface="Times New Roman"/>
              <a:ea typeface="Calibri"/>
              <a:cs typeface="Mangal"/>
            </a:endParaRPr>
          </a:p>
          <a:p>
            <a:pPr marL="533400" lvl="1" indent="-342900" algn="just">
              <a:lnSpc>
                <a:spcPct val="115000"/>
              </a:lnSpc>
              <a:buFont typeface="Wingdings"/>
              <a:buChar char=""/>
            </a:pPr>
            <a:r>
              <a:rPr lang="en-US" sz="2000" b="1" dirty="0" smtClean="0">
                <a:latin typeface="Times New Roman"/>
                <a:ea typeface="Calibri"/>
                <a:cs typeface="Mangal"/>
              </a:rPr>
              <a:t>If Contract terminated than interest of Mobilization Advance shall be bank rate+5%</a:t>
            </a:r>
            <a:endParaRPr lang="en-IN" sz="2000" b="1" dirty="0" smtClean="0">
              <a:latin typeface="Times New Roman"/>
              <a:ea typeface="Calibri"/>
              <a:cs typeface="Mangal"/>
            </a:endParaRPr>
          </a:p>
          <a:p>
            <a:pPr marL="533400" lvl="1" indent="-342900" algn="just">
              <a:lnSpc>
                <a:spcPct val="115000"/>
              </a:lnSpc>
              <a:buFont typeface="Wingdings"/>
              <a:buChar char=""/>
            </a:pPr>
            <a:r>
              <a:rPr lang="en-US" sz="2000" b="1" dirty="0" smtClean="0">
                <a:solidFill>
                  <a:schemeClr val="accent2"/>
                </a:solidFill>
                <a:latin typeface="Times New Roman"/>
                <a:ea typeface="Calibri"/>
                <a:cs typeface="Mangal"/>
              </a:rPr>
              <a:t>For maintenance also a MPR i.e. monthly maintenance statement to be submitted and paid.</a:t>
            </a:r>
            <a:endParaRPr lang="en-IN" sz="2000" b="1" dirty="0" smtClean="0">
              <a:solidFill>
                <a:schemeClr val="accent2"/>
              </a:solidFill>
              <a:latin typeface="Times New Roman"/>
              <a:ea typeface="Calibri"/>
              <a:cs typeface="Mangal"/>
            </a:endParaRPr>
          </a:p>
          <a:p>
            <a:pPr marL="533400" lvl="1" indent="-342900" algn="just">
              <a:lnSpc>
                <a:spcPct val="115000"/>
              </a:lnSpc>
              <a:buFont typeface="Wingdings"/>
              <a:buChar char=""/>
            </a:pPr>
            <a:r>
              <a:rPr lang="en-US" sz="2000" b="1" dirty="0" smtClean="0">
                <a:latin typeface="Times New Roman"/>
                <a:ea typeface="Calibri"/>
                <a:cs typeface="Mangal"/>
              </a:rPr>
              <a:t>Delay in payment the interest rate increased to 9% against earlier 2% + Bank Base Rate.</a:t>
            </a:r>
            <a:endParaRPr lang="en-IN" sz="2000" b="1" dirty="0" smtClean="0">
              <a:latin typeface="Times New Roman"/>
              <a:ea typeface="Calibri"/>
              <a:cs typeface="Mangal"/>
            </a:endParaRPr>
          </a:p>
          <a:p>
            <a:pPr marL="533400" lvl="1" indent="-342900" algn="just">
              <a:lnSpc>
                <a:spcPct val="115000"/>
              </a:lnSpc>
              <a:buFont typeface="Wingdings"/>
              <a:buChar char=""/>
            </a:pPr>
            <a:r>
              <a:rPr lang="en-US" sz="2000" b="1" dirty="0" smtClean="0">
                <a:solidFill>
                  <a:schemeClr val="accent2"/>
                </a:solidFill>
                <a:latin typeface="Times New Roman"/>
                <a:ea typeface="Calibri"/>
                <a:cs typeface="Mangal"/>
              </a:rPr>
              <a:t>Price indices have now been redefined. Price variation is now applicable to maintenance also </a:t>
            </a:r>
            <a:endParaRPr lang="en-IN" sz="2000" b="1" dirty="0" smtClean="0">
              <a:solidFill>
                <a:schemeClr val="accent2"/>
              </a:solidFill>
              <a:latin typeface="Times New Roman"/>
              <a:ea typeface="Calibri"/>
              <a:cs typeface="Mangal"/>
            </a:endParaRPr>
          </a:p>
          <a:p>
            <a:pPr marL="533400" lvl="1" indent="-342900" algn="just">
              <a:lnSpc>
                <a:spcPct val="115000"/>
              </a:lnSpc>
              <a:spcAft>
                <a:spcPts val="1000"/>
              </a:spcAft>
              <a:buFont typeface="Wingdings"/>
              <a:buChar char=""/>
            </a:pPr>
            <a:r>
              <a:rPr lang="en-US" sz="2000" b="1" dirty="0" smtClean="0">
                <a:latin typeface="Times New Roman"/>
                <a:ea typeface="Calibri"/>
                <a:cs typeface="Mangal"/>
              </a:rPr>
              <a:t>Bonus remained at max 5% only.</a:t>
            </a:r>
            <a:endParaRPr lang="en-IN" sz="2000" b="1" dirty="0"/>
          </a:p>
        </p:txBody>
      </p:sp>
      <p:sp>
        <p:nvSpPr>
          <p:cNvPr id="3" name="TextBox 2"/>
          <p:cNvSpPr txBox="1"/>
          <p:nvPr/>
        </p:nvSpPr>
        <p:spPr>
          <a:xfrm>
            <a:off x="381000" y="22128"/>
            <a:ext cx="8229600" cy="646331"/>
          </a:xfrm>
          <a:prstGeom prst="rect">
            <a:avLst/>
          </a:prstGeom>
          <a:noFill/>
        </p:spPr>
        <p:txBody>
          <a:bodyPr wrap="square" rtlCol="0">
            <a:spAutoFit/>
          </a:bodyPr>
          <a:lstStyle/>
          <a:p>
            <a:pPr lvl="0" algn="ctr"/>
            <a:r>
              <a:rPr lang="en-US" sz="3600" b="1" dirty="0" smtClean="0">
                <a:solidFill>
                  <a:srgbClr val="FF0000"/>
                </a:solidFill>
                <a:latin typeface="Times New Roman"/>
                <a:ea typeface="Calibri"/>
                <a:cs typeface="Mangal"/>
              </a:rPr>
              <a:t>Payments</a:t>
            </a:r>
            <a:r>
              <a:rPr lang="en-IN" sz="3600" b="1" dirty="0" smtClean="0">
                <a:solidFill>
                  <a:srgbClr val="FF0000"/>
                </a:solidFill>
              </a:rPr>
              <a:t> (Article – 19)</a:t>
            </a:r>
            <a:endParaRPr lang="en-IN" sz="2400" b="1" dirty="0" smtClean="0">
              <a:solidFill>
                <a:srgbClr val="FF0000"/>
              </a:solidFill>
              <a:latin typeface="Times New Roman"/>
              <a:ea typeface="Calibri"/>
              <a:cs typeface="Mangal"/>
            </a:endParaRPr>
          </a:p>
        </p:txBody>
      </p:sp>
      <p:sp>
        <p:nvSpPr>
          <p:cNvPr id="5" name="Footer Placeholder 2"/>
          <p:cNvSpPr>
            <a:spLocks noGrp="1"/>
          </p:cNvSpPr>
          <p:nvPr>
            <p:ph type="ftr" sz="quarter" idx="11"/>
          </p:nvPr>
        </p:nvSpPr>
        <p:spPr>
          <a:xfrm>
            <a:off x="6172200" y="6324600"/>
            <a:ext cx="2895600" cy="365125"/>
          </a:xfrm>
        </p:spPr>
        <p:txBody>
          <a:bodyPr/>
          <a:lstStyle/>
          <a:p>
            <a:r>
              <a:rPr lang="en-US" b="1" dirty="0" smtClean="0">
                <a:solidFill>
                  <a:srgbClr val="00B050"/>
                </a:solidFill>
                <a:latin typeface="Comic Sans MS" pitchFamily="66" charset="0"/>
              </a:rPr>
              <a:t>Prepared by :- Y.C Srivastava</a:t>
            </a:r>
            <a:br>
              <a:rPr lang="en-US" b="1" dirty="0" smtClean="0">
                <a:solidFill>
                  <a:srgbClr val="00B050"/>
                </a:solidFill>
                <a:latin typeface="Comic Sans MS" pitchFamily="66" charset="0"/>
              </a:rPr>
            </a:br>
            <a:r>
              <a:rPr lang="en-US" b="1" dirty="0" smtClean="0">
                <a:solidFill>
                  <a:srgbClr val="00B050"/>
                </a:solidFill>
                <a:latin typeface="Comic Sans MS" pitchFamily="66" charset="0"/>
              </a:rPr>
              <a:t>General Manager (T), NHIDCL, HQ</a:t>
            </a:r>
            <a:endParaRPr lang="en-US" b="1" dirty="0">
              <a:solidFill>
                <a:srgbClr val="00B050"/>
              </a:solidFill>
              <a:latin typeface="Comic Sans MS" pitchFamily="66"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 y="1211820"/>
            <a:ext cx="8534400" cy="2034339"/>
          </a:xfrm>
          <a:prstGeom prst="rect">
            <a:avLst/>
          </a:prstGeom>
          <a:noFill/>
        </p:spPr>
        <p:txBody>
          <a:bodyPr wrap="square" rtlCol="0">
            <a:spAutoFit/>
          </a:bodyPr>
          <a:lstStyle/>
          <a:p>
            <a:pPr marL="800100" lvl="1" indent="-342900" algn="just">
              <a:lnSpc>
                <a:spcPct val="115000"/>
              </a:lnSpc>
              <a:buFont typeface="Wingdings"/>
              <a:buChar char=""/>
            </a:pPr>
            <a:r>
              <a:rPr lang="en-US" sz="2800" b="1" dirty="0" smtClean="0">
                <a:latin typeface="Times New Roman"/>
                <a:ea typeface="Calibri"/>
                <a:cs typeface="Mangal"/>
              </a:rPr>
              <a:t>General requirements of Insurance polices have now been specified with 10 defined compliances which was earlier not there.</a:t>
            </a:r>
            <a:endParaRPr lang="en-IN" sz="2800" b="1" dirty="0" smtClean="0">
              <a:latin typeface="Times New Roman"/>
              <a:ea typeface="Calibri"/>
              <a:cs typeface="Mangal"/>
            </a:endParaRPr>
          </a:p>
          <a:p>
            <a:pPr marL="457200" algn="just">
              <a:lnSpc>
                <a:spcPct val="115000"/>
              </a:lnSpc>
              <a:spcAft>
                <a:spcPts val="0"/>
              </a:spcAft>
            </a:pPr>
            <a:r>
              <a:rPr lang="en-US" sz="2800" b="1" dirty="0" smtClean="0">
                <a:latin typeface="Trebuchet MS"/>
                <a:ea typeface="Calibri"/>
                <a:cs typeface="Mangal"/>
              </a:rPr>
              <a:t> </a:t>
            </a:r>
            <a:endParaRPr lang="en-IN" sz="2800" b="1" dirty="0" smtClean="0">
              <a:latin typeface="Times New Roman"/>
              <a:ea typeface="Calibri"/>
              <a:cs typeface="Mangal"/>
            </a:endParaRPr>
          </a:p>
        </p:txBody>
      </p:sp>
      <p:sp>
        <p:nvSpPr>
          <p:cNvPr id="3" name="TextBox 2"/>
          <p:cNvSpPr txBox="1"/>
          <p:nvPr/>
        </p:nvSpPr>
        <p:spPr>
          <a:xfrm>
            <a:off x="228600" y="127824"/>
            <a:ext cx="8610600" cy="584775"/>
          </a:xfrm>
          <a:prstGeom prst="rect">
            <a:avLst/>
          </a:prstGeom>
          <a:noFill/>
        </p:spPr>
        <p:txBody>
          <a:bodyPr wrap="square" rtlCol="0">
            <a:spAutoFit/>
          </a:bodyPr>
          <a:lstStyle/>
          <a:p>
            <a:pPr lvl="0" algn="ctr"/>
            <a:r>
              <a:rPr lang="en-US" sz="3200" b="1" dirty="0" smtClean="0">
                <a:solidFill>
                  <a:srgbClr val="FF0000"/>
                </a:solidFill>
                <a:latin typeface="Times New Roman"/>
                <a:ea typeface="Calibri"/>
                <a:cs typeface="Mangal"/>
              </a:rPr>
              <a:t>Insurance  (Article-20)</a:t>
            </a:r>
            <a:endParaRPr lang="en-IN" sz="2000" dirty="0" smtClean="0">
              <a:solidFill>
                <a:srgbClr val="FF0000"/>
              </a:solidFill>
              <a:latin typeface="Times New Roman"/>
              <a:ea typeface="Calibri"/>
              <a:cs typeface="Mangal"/>
            </a:endParaRPr>
          </a:p>
        </p:txBody>
      </p:sp>
      <p:sp>
        <p:nvSpPr>
          <p:cNvPr id="5" name="Footer Placeholder 2"/>
          <p:cNvSpPr>
            <a:spLocks noGrp="1"/>
          </p:cNvSpPr>
          <p:nvPr>
            <p:ph type="ftr" sz="quarter" idx="11"/>
          </p:nvPr>
        </p:nvSpPr>
        <p:spPr>
          <a:xfrm>
            <a:off x="6172200" y="6324600"/>
            <a:ext cx="2895600" cy="365125"/>
          </a:xfrm>
        </p:spPr>
        <p:txBody>
          <a:bodyPr/>
          <a:lstStyle/>
          <a:p>
            <a:r>
              <a:rPr lang="en-US" b="1" dirty="0" smtClean="0">
                <a:solidFill>
                  <a:srgbClr val="00B050"/>
                </a:solidFill>
                <a:latin typeface="Comic Sans MS" pitchFamily="66" charset="0"/>
              </a:rPr>
              <a:t>Prepared by :- Y.C Srivastava</a:t>
            </a:r>
            <a:br>
              <a:rPr lang="en-US" b="1" dirty="0" smtClean="0">
                <a:solidFill>
                  <a:srgbClr val="00B050"/>
                </a:solidFill>
                <a:latin typeface="Comic Sans MS" pitchFamily="66" charset="0"/>
              </a:rPr>
            </a:br>
            <a:r>
              <a:rPr lang="en-US" b="1" dirty="0" smtClean="0">
                <a:solidFill>
                  <a:srgbClr val="00B050"/>
                </a:solidFill>
                <a:latin typeface="Comic Sans MS" pitchFamily="66" charset="0"/>
              </a:rPr>
              <a:t>General Manager (T), NHIDCL, HQ</a:t>
            </a:r>
            <a:endParaRPr lang="en-US" b="1" dirty="0">
              <a:solidFill>
                <a:srgbClr val="00B050"/>
              </a:solidFill>
              <a:latin typeface="Comic Sans MS" pitchFamily="66"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Autofit/>
          </a:bodyPr>
          <a:lstStyle/>
          <a:p>
            <a:pPr lvl="0"/>
            <a:r>
              <a:rPr lang="en-US" sz="3600" b="1" dirty="0" smtClean="0">
                <a:solidFill>
                  <a:srgbClr val="FF0000"/>
                </a:solidFill>
                <a:latin typeface="Times New Roman"/>
                <a:ea typeface="Calibri"/>
                <a:cs typeface="Mangal"/>
              </a:rPr>
              <a:t>Termination (Article-23)</a:t>
            </a:r>
            <a:endParaRPr lang="en-IN" sz="3600" dirty="0">
              <a:solidFill>
                <a:srgbClr val="FF0000"/>
              </a:solidFill>
            </a:endParaRPr>
          </a:p>
        </p:txBody>
      </p:sp>
      <p:sp>
        <p:nvSpPr>
          <p:cNvPr id="3" name="Content Placeholder 2"/>
          <p:cNvSpPr>
            <a:spLocks noGrp="1"/>
          </p:cNvSpPr>
          <p:nvPr>
            <p:ph idx="1"/>
          </p:nvPr>
        </p:nvSpPr>
        <p:spPr>
          <a:xfrm>
            <a:off x="304800" y="1600201"/>
            <a:ext cx="8382000" cy="3581400"/>
          </a:xfrm>
        </p:spPr>
        <p:txBody>
          <a:bodyPr>
            <a:noAutofit/>
          </a:bodyPr>
          <a:lstStyle/>
          <a:p>
            <a:pPr marL="800100" lvl="1" indent="-342900" algn="just">
              <a:lnSpc>
                <a:spcPct val="115000"/>
              </a:lnSpc>
              <a:buFont typeface="Wingdings"/>
              <a:buChar char=""/>
            </a:pPr>
            <a:r>
              <a:rPr lang="en-US" b="1" dirty="0" smtClean="0">
                <a:latin typeface="Times New Roman"/>
                <a:ea typeface="Calibri"/>
                <a:cs typeface="Mangal"/>
              </a:rPr>
              <a:t>This has been strengthen by adding 5 clause for intellectual property, bribery etc.</a:t>
            </a:r>
            <a:endParaRPr lang="en-IN" b="1" dirty="0" smtClean="0">
              <a:latin typeface="Times New Roman"/>
              <a:ea typeface="Calibri"/>
              <a:cs typeface="Mangal"/>
            </a:endParaRPr>
          </a:p>
          <a:p>
            <a:pPr marL="800100" lvl="1" indent="-342900" algn="just">
              <a:lnSpc>
                <a:spcPct val="115000"/>
              </a:lnSpc>
              <a:buFont typeface="Wingdings"/>
              <a:buChar char=""/>
            </a:pPr>
            <a:r>
              <a:rPr lang="en-US" b="1" dirty="0" smtClean="0">
                <a:solidFill>
                  <a:schemeClr val="accent2"/>
                </a:solidFill>
                <a:latin typeface="Times New Roman"/>
                <a:ea typeface="Calibri"/>
                <a:cs typeface="Mangal"/>
              </a:rPr>
              <a:t>Bribery, gift, gratuity, commission to any person other than contractor’s personnel is added in default list for termination</a:t>
            </a:r>
            <a:endParaRPr lang="en-IN" b="1" dirty="0" smtClean="0">
              <a:solidFill>
                <a:schemeClr val="accent2"/>
              </a:solidFill>
              <a:latin typeface="Times New Roman"/>
              <a:ea typeface="Calibri"/>
              <a:cs typeface="Mangal"/>
            </a:endParaRPr>
          </a:p>
          <a:p>
            <a:pPr marL="800100" lvl="1" indent="-342900" algn="just">
              <a:lnSpc>
                <a:spcPct val="115000"/>
              </a:lnSpc>
              <a:buFont typeface="Wingdings"/>
              <a:buChar char=""/>
            </a:pPr>
            <a:r>
              <a:rPr lang="en-US" b="1" dirty="0" smtClean="0">
                <a:latin typeface="Times New Roman"/>
                <a:ea typeface="Calibri"/>
                <a:cs typeface="Mangal"/>
              </a:rPr>
              <a:t>Addition of new clause (23.9) foreclosure with mutual consent.</a:t>
            </a:r>
            <a:endParaRPr lang="en-IN" b="1" dirty="0" smtClean="0">
              <a:latin typeface="Times New Roman"/>
              <a:ea typeface="Calibri"/>
              <a:cs typeface="Mangal"/>
            </a:endParaRPr>
          </a:p>
        </p:txBody>
      </p:sp>
      <p:sp>
        <p:nvSpPr>
          <p:cNvPr id="5" name="Footer Placeholder 2"/>
          <p:cNvSpPr>
            <a:spLocks noGrp="1"/>
          </p:cNvSpPr>
          <p:nvPr>
            <p:ph type="ftr" sz="quarter" idx="11"/>
          </p:nvPr>
        </p:nvSpPr>
        <p:spPr>
          <a:xfrm>
            <a:off x="6172200" y="6324600"/>
            <a:ext cx="2895600" cy="365125"/>
          </a:xfrm>
        </p:spPr>
        <p:txBody>
          <a:bodyPr/>
          <a:lstStyle/>
          <a:p>
            <a:r>
              <a:rPr lang="en-US" b="1" dirty="0" smtClean="0">
                <a:solidFill>
                  <a:srgbClr val="00B050"/>
                </a:solidFill>
                <a:latin typeface="Comic Sans MS" pitchFamily="66" charset="0"/>
              </a:rPr>
              <a:t>Prepared by :- Y.C Srivastava</a:t>
            </a:r>
            <a:br>
              <a:rPr lang="en-US" b="1" dirty="0" smtClean="0">
                <a:solidFill>
                  <a:srgbClr val="00B050"/>
                </a:solidFill>
                <a:latin typeface="Comic Sans MS" pitchFamily="66" charset="0"/>
              </a:rPr>
            </a:br>
            <a:r>
              <a:rPr lang="en-US" b="1" dirty="0" smtClean="0">
                <a:solidFill>
                  <a:srgbClr val="00B050"/>
                </a:solidFill>
                <a:latin typeface="Comic Sans MS" pitchFamily="66" charset="0"/>
              </a:rPr>
              <a:t>General Manager (T), NHIDCL, HQ</a:t>
            </a:r>
            <a:endParaRPr lang="en-US" b="1" dirty="0">
              <a:solidFill>
                <a:srgbClr val="00B050"/>
              </a:solidFill>
              <a:latin typeface="Comic Sans MS" pitchFamily="66"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Autofit/>
          </a:bodyPr>
          <a:lstStyle/>
          <a:p>
            <a:pPr lvl="0"/>
            <a:r>
              <a:rPr lang="en-US" sz="3600" b="1" dirty="0" smtClean="0">
                <a:solidFill>
                  <a:srgbClr val="FF0000"/>
                </a:solidFill>
                <a:latin typeface="Times New Roman"/>
                <a:ea typeface="Calibri"/>
                <a:cs typeface="Mangal"/>
              </a:rPr>
              <a:t>Dispute resolution (Article-26)</a:t>
            </a:r>
            <a:endParaRPr lang="en-IN" sz="3600" dirty="0">
              <a:solidFill>
                <a:srgbClr val="FF0000"/>
              </a:solidFill>
            </a:endParaRPr>
          </a:p>
        </p:txBody>
      </p:sp>
      <p:sp>
        <p:nvSpPr>
          <p:cNvPr id="3" name="Content Placeholder 2"/>
          <p:cNvSpPr>
            <a:spLocks noGrp="1"/>
          </p:cNvSpPr>
          <p:nvPr>
            <p:ph idx="1"/>
          </p:nvPr>
        </p:nvSpPr>
        <p:spPr>
          <a:xfrm>
            <a:off x="457200" y="1526460"/>
            <a:ext cx="8229600" cy="4525963"/>
          </a:xfrm>
        </p:spPr>
        <p:txBody>
          <a:bodyPr>
            <a:noAutofit/>
          </a:bodyPr>
          <a:lstStyle/>
          <a:p>
            <a:pPr marL="800100" lvl="1" indent="-342900" algn="just">
              <a:lnSpc>
                <a:spcPct val="115000"/>
              </a:lnSpc>
              <a:buFont typeface="Wingdings"/>
              <a:buChar char=""/>
            </a:pPr>
            <a:r>
              <a:rPr lang="en-US" b="1" dirty="0" smtClean="0">
                <a:latin typeface="Times New Roman"/>
                <a:ea typeface="Calibri"/>
                <a:cs typeface="Mangal"/>
              </a:rPr>
              <a:t>If dispute through conciliator not settled than before approaching arbitrator the conciliation to be explored through conciliation committees of Independent  experts set by authority.</a:t>
            </a:r>
            <a:endParaRPr lang="en-IN" b="1" dirty="0" smtClean="0">
              <a:latin typeface="Times New Roman"/>
              <a:ea typeface="Calibri"/>
              <a:cs typeface="Mangal"/>
            </a:endParaRPr>
          </a:p>
          <a:p>
            <a:pPr marL="800100" lvl="1" indent="-342900" algn="just">
              <a:lnSpc>
                <a:spcPct val="115000"/>
              </a:lnSpc>
              <a:buFont typeface="Wingdings"/>
              <a:buChar char=""/>
            </a:pPr>
            <a:r>
              <a:rPr lang="en-US" b="1" dirty="0" smtClean="0">
                <a:solidFill>
                  <a:schemeClr val="accent2"/>
                </a:solidFill>
                <a:latin typeface="Times New Roman"/>
                <a:ea typeface="Calibri"/>
                <a:cs typeface="Mangal"/>
              </a:rPr>
              <a:t>No arbitration involving claim </a:t>
            </a:r>
            <a:r>
              <a:rPr lang="en-US" b="1" dirty="0" err="1" smtClean="0">
                <a:solidFill>
                  <a:schemeClr val="accent2"/>
                </a:solidFill>
                <a:latin typeface="Times New Roman"/>
                <a:ea typeface="Calibri"/>
                <a:cs typeface="Mangal"/>
              </a:rPr>
              <a:t>upto</a:t>
            </a:r>
            <a:r>
              <a:rPr lang="en-US" b="1" dirty="0" smtClean="0">
                <a:solidFill>
                  <a:schemeClr val="accent2"/>
                </a:solidFill>
                <a:latin typeface="Times New Roman"/>
                <a:ea typeface="Calibri"/>
                <a:cs typeface="Mangal"/>
              </a:rPr>
              <a:t> Rs. 50 </a:t>
            </a:r>
            <a:r>
              <a:rPr lang="en-US" b="1" dirty="0" err="1" smtClean="0">
                <a:solidFill>
                  <a:schemeClr val="accent2"/>
                </a:solidFill>
                <a:latin typeface="Times New Roman"/>
                <a:ea typeface="Calibri"/>
                <a:cs typeface="Mangal"/>
              </a:rPr>
              <a:t>lakhs</a:t>
            </a:r>
            <a:endParaRPr lang="en-IN" b="1" dirty="0" smtClean="0">
              <a:solidFill>
                <a:schemeClr val="accent2"/>
              </a:solidFill>
              <a:latin typeface="Times New Roman"/>
              <a:ea typeface="Calibri"/>
              <a:cs typeface="Mangal"/>
            </a:endParaRPr>
          </a:p>
          <a:p>
            <a:pPr marL="800100" lvl="1" indent="-342900" algn="just">
              <a:lnSpc>
                <a:spcPct val="115000"/>
              </a:lnSpc>
              <a:buFont typeface="Wingdings"/>
              <a:buChar char=""/>
            </a:pPr>
            <a:r>
              <a:rPr lang="en-US" b="1" dirty="0" smtClean="0">
                <a:latin typeface="Times New Roman"/>
                <a:ea typeface="Calibri"/>
                <a:cs typeface="Mangal"/>
              </a:rPr>
              <a:t>50 </a:t>
            </a:r>
            <a:r>
              <a:rPr lang="en-US" b="1" dirty="0" err="1" smtClean="0">
                <a:latin typeface="Times New Roman"/>
                <a:ea typeface="Calibri"/>
                <a:cs typeface="Mangal"/>
              </a:rPr>
              <a:t>lakhs</a:t>
            </a:r>
            <a:r>
              <a:rPr lang="en-US" b="1" dirty="0" smtClean="0">
                <a:latin typeface="Times New Roman"/>
                <a:ea typeface="Calibri"/>
                <a:cs typeface="Mangal"/>
              </a:rPr>
              <a:t> to 50 </a:t>
            </a:r>
            <a:r>
              <a:rPr lang="en-US" b="1" dirty="0" err="1" smtClean="0">
                <a:latin typeface="Times New Roman"/>
                <a:ea typeface="Calibri"/>
                <a:cs typeface="Mangal"/>
              </a:rPr>
              <a:t>Crores</a:t>
            </a:r>
            <a:r>
              <a:rPr lang="en-US" b="1" dirty="0" smtClean="0">
                <a:latin typeface="Times New Roman"/>
                <a:ea typeface="Calibri"/>
                <a:cs typeface="Mangal"/>
              </a:rPr>
              <a:t> through sole arbitrator</a:t>
            </a:r>
            <a:endParaRPr lang="en-IN" b="1" dirty="0" smtClean="0">
              <a:latin typeface="Times New Roman"/>
              <a:ea typeface="Calibri"/>
              <a:cs typeface="Mangal"/>
            </a:endParaRPr>
          </a:p>
          <a:p>
            <a:pPr marL="800100" lvl="1" indent="-342900" algn="just">
              <a:lnSpc>
                <a:spcPct val="115000"/>
              </a:lnSpc>
              <a:spcAft>
                <a:spcPts val="1000"/>
              </a:spcAft>
              <a:buFont typeface="Wingdings"/>
              <a:buChar char=""/>
            </a:pPr>
            <a:r>
              <a:rPr lang="en-US" b="1" dirty="0" smtClean="0">
                <a:solidFill>
                  <a:schemeClr val="accent2"/>
                </a:solidFill>
                <a:latin typeface="Times New Roman"/>
                <a:ea typeface="Calibri"/>
                <a:cs typeface="Mangal"/>
              </a:rPr>
              <a:t>More than 50 </a:t>
            </a:r>
            <a:r>
              <a:rPr lang="en-US" b="1" dirty="0" err="1" smtClean="0">
                <a:solidFill>
                  <a:schemeClr val="accent2"/>
                </a:solidFill>
                <a:latin typeface="Times New Roman"/>
                <a:ea typeface="Calibri"/>
                <a:cs typeface="Mangal"/>
              </a:rPr>
              <a:t>Crore</a:t>
            </a:r>
            <a:r>
              <a:rPr lang="en-US" b="1" dirty="0" smtClean="0">
                <a:solidFill>
                  <a:schemeClr val="accent2"/>
                </a:solidFill>
                <a:latin typeface="Times New Roman"/>
                <a:ea typeface="Calibri"/>
                <a:cs typeface="Mangal"/>
              </a:rPr>
              <a:t> Arbitral Tribunal comprising of 3 arbitrators.</a:t>
            </a:r>
            <a:endParaRPr lang="en-IN" b="1" dirty="0" smtClean="0">
              <a:solidFill>
                <a:schemeClr val="accent2"/>
              </a:solidFill>
            </a:endParaRPr>
          </a:p>
          <a:p>
            <a:endParaRPr lang="en-IN" sz="2800" b="1" dirty="0"/>
          </a:p>
        </p:txBody>
      </p:sp>
      <p:sp>
        <p:nvSpPr>
          <p:cNvPr id="5" name="Footer Placeholder 2"/>
          <p:cNvSpPr>
            <a:spLocks noGrp="1"/>
          </p:cNvSpPr>
          <p:nvPr>
            <p:ph type="ftr" sz="quarter" idx="11"/>
          </p:nvPr>
        </p:nvSpPr>
        <p:spPr>
          <a:xfrm>
            <a:off x="6172200" y="6324600"/>
            <a:ext cx="2895600" cy="365125"/>
          </a:xfrm>
        </p:spPr>
        <p:txBody>
          <a:bodyPr/>
          <a:lstStyle/>
          <a:p>
            <a:r>
              <a:rPr lang="en-US" b="1" dirty="0" smtClean="0">
                <a:solidFill>
                  <a:srgbClr val="00B050"/>
                </a:solidFill>
                <a:latin typeface="Comic Sans MS" pitchFamily="66" charset="0"/>
              </a:rPr>
              <a:t>Prepared by :- Y.C Srivastava</a:t>
            </a:r>
            <a:br>
              <a:rPr lang="en-US" b="1" dirty="0" smtClean="0">
                <a:solidFill>
                  <a:srgbClr val="00B050"/>
                </a:solidFill>
                <a:latin typeface="Comic Sans MS" pitchFamily="66" charset="0"/>
              </a:rPr>
            </a:br>
            <a:r>
              <a:rPr lang="en-US" b="1" dirty="0" smtClean="0">
                <a:solidFill>
                  <a:srgbClr val="00B050"/>
                </a:solidFill>
                <a:latin typeface="Comic Sans MS" pitchFamily="66" charset="0"/>
              </a:rPr>
              <a:t>General Manager (T), NHIDCL, HQ</a:t>
            </a:r>
            <a:endParaRPr lang="en-US" b="1" dirty="0">
              <a:solidFill>
                <a:srgbClr val="00B050"/>
              </a:solidFill>
              <a:latin typeface="Comic Sans MS" pitchFamily="66"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304800" y="3276600"/>
            <a:ext cx="8458200" cy="3170099"/>
          </a:xfrm>
          <a:prstGeom prst="rect">
            <a:avLst/>
          </a:prstGeom>
          <a:noFill/>
        </p:spPr>
        <p:txBody>
          <a:bodyPr wrap="square" rtlCol="0">
            <a:spAutoFit/>
          </a:bodyPr>
          <a:lstStyle/>
          <a:p>
            <a:pPr lvl="1">
              <a:buFont typeface="Wingdings" pitchFamily="2" charset="2"/>
              <a:buChar char="Ø"/>
            </a:pPr>
            <a:r>
              <a:rPr lang="en-US" sz="2000" b="1" dirty="0" smtClean="0"/>
              <a:t>Schedules :- </a:t>
            </a:r>
            <a:endParaRPr lang="en-IN" sz="2000" b="1" dirty="0" smtClean="0"/>
          </a:p>
          <a:p>
            <a:pPr lvl="2">
              <a:buFont typeface="Arial" pitchFamily="34" charset="0"/>
              <a:buChar char="•"/>
            </a:pPr>
            <a:r>
              <a:rPr lang="en-US" sz="2000" b="1" dirty="0" smtClean="0"/>
              <a:t>There were 16 Schedules from A to P</a:t>
            </a:r>
            <a:endParaRPr lang="en-IN" sz="2000" b="1" dirty="0" smtClean="0"/>
          </a:p>
          <a:p>
            <a:pPr lvl="2">
              <a:buFont typeface="Arial" pitchFamily="34" charset="0"/>
              <a:buChar char="•"/>
            </a:pPr>
            <a:r>
              <a:rPr lang="en-US" sz="2000" b="1" dirty="0" smtClean="0">
                <a:solidFill>
                  <a:srgbClr val="FF0000"/>
                </a:solidFill>
              </a:rPr>
              <a:t>Now 18 Schedules- Q&amp; R added</a:t>
            </a:r>
            <a:endParaRPr lang="en-IN" sz="2000" b="1" dirty="0" smtClean="0">
              <a:solidFill>
                <a:srgbClr val="FF0000"/>
              </a:solidFill>
            </a:endParaRPr>
          </a:p>
          <a:p>
            <a:r>
              <a:rPr lang="en-US" sz="2000" b="1" dirty="0" smtClean="0"/>
              <a:t>		a) Q is for Tests on Completion of Maintenance Period</a:t>
            </a:r>
            <a:endParaRPr lang="en-IN" sz="2000" b="1" dirty="0" smtClean="0"/>
          </a:p>
          <a:p>
            <a:r>
              <a:rPr lang="en-US" sz="2000" b="1" dirty="0" smtClean="0"/>
              <a:t>		b) R is for Taking over Certificate</a:t>
            </a:r>
            <a:endParaRPr lang="en-IN" sz="2000" b="1" dirty="0" smtClean="0"/>
          </a:p>
          <a:p>
            <a:pPr lvl="2">
              <a:buFont typeface="Arial" pitchFamily="34" charset="0"/>
              <a:buChar char="•"/>
            </a:pPr>
            <a:r>
              <a:rPr lang="en-US" sz="2000" b="1" dirty="0" smtClean="0"/>
              <a:t>In Schedule A to P : </a:t>
            </a:r>
            <a:endParaRPr lang="en-IN" sz="2000" b="1" dirty="0" smtClean="0"/>
          </a:p>
          <a:p>
            <a:r>
              <a:rPr lang="en-US" sz="2000" b="1" dirty="0" smtClean="0"/>
              <a:t>		a) Total amendments are 31 Nos. </a:t>
            </a:r>
            <a:endParaRPr lang="en-IN" sz="2000" b="1" dirty="0" smtClean="0"/>
          </a:p>
          <a:p>
            <a:r>
              <a:rPr lang="en-US" sz="2000" b="1" dirty="0" smtClean="0"/>
              <a:t>		b) Total additions are 5 Nos.</a:t>
            </a:r>
            <a:endParaRPr lang="en-IN" sz="2000" b="1" dirty="0" smtClean="0"/>
          </a:p>
          <a:p>
            <a:r>
              <a:rPr lang="en-US" sz="2000" b="1" dirty="0" smtClean="0"/>
              <a:t>		c) Total changes are 36 Nos. </a:t>
            </a:r>
            <a:endParaRPr lang="en-IN" sz="2000" b="1" dirty="0" smtClean="0"/>
          </a:p>
          <a:p>
            <a:endParaRPr lang="en-IN" sz="2000" b="1" dirty="0"/>
          </a:p>
        </p:txBody>
      </p:sp>
      <p:graphicFrame>
        <p:nvGraphicFramePr>
          <p:cNvPr id="5" name="Table 4"/>
          <p:cNvGraphicFramePr>
            <a:graphicFrameLocks noGrp="1"/>
          </p:cNvGraphicFramePr>
          <p:nvPr/>
        </p:nvGraphicFramePr>
        <p:xfrm>
          <a:off x="685800" y="1066800"/>
          <a:ext cx="8229599" cy="2057400"/>
        </p:xfrm>
        <a:graphic>
          <a:graphicData uri="http://schemas.openxmlformats.org/drawingml/2006/table">
            <a:tbl>
              <a:tblPr/>
              <a:tblGrid>
                <a:gridCol w="990599"/>
                <a:gridCol w="1981200"/>
                <a:gridCol w="1828800"/>
                <a:gridCol w="1295400"/>
                <a:gridCol w="2133600"/>
              </a:tblGrid>
              <a:tr h="524810">
                <a:tc>
                  <a:txBody>
                    <a:bodyPr/>
                    <a:lstStyle/>
                    <a:p>
                      <a:pPr algn="ctr">
                        <a:lnSpc>
                          <a:spcPct val="115000"/>
                        </a:lnSpc>
                        <a:spcAft>
                          <a:spcPts val="0"/>
                        </a:spcAft>
                      </a:pPr>
                      <a:r>
                        <a:rPr lang="en-IN" sz="2400" b="1" dirty="0">
                          <a:latin typeface="Times New Roman"/>
                          <a:ea typeface="Calibri"/>
                          <a:cs typeface="Mangal"/>
                        </a:rPr>
                        <a:t>Sl. No</a:t>
                      </a:r>
                      <a:endParaRPr lang="en-IN" sz="2400" dirty="0">
                        <a:latin typeface="Calibri"/>
                        <a:ea typeface="Calibri"/>
                        <a:cs typeface="Mangal"/>
                      </a:endParaRPr>
                    </a:p>
                  </a:txBody>
                  <a:tcPr marL="67003" marR="67003" marT="0" marB="0">
                    <a:lnL w="12700" cap="flat" cmpd="sng" algn="ctr">
                      <a:solidFill>
                        <a:srgbClr val="9F8AB9"/>
                      </a:solidFill>
                      <a:prstDash val="solid"/>
                      <a:round/>
                      <a:headEnd type="none" w="med" len="med"/>
                      <a:tailEnd type="none" w="med" len="med"/>
                    </a:lnL>
                    <a:lnR w="12700" cap="flat" cmpd="sng" algn="ctr">
                      <a:solidFill>
                        <a:srgbClr val="9F8AB9"/>
                      </a:solidFill>
                      <a:prstDash val="solid"/>
                      <a:round/>
                      <a:headEnd type="none" w="med" len="med"/>
                      <a:tailEnd type="none" w="med" len="med"/>
                    </a:lnR>
                    <a:lnT w="12700" cap="flat" cmpd="sng" algn="ctr">
                      <a:solidFill>
                        <a:srgbClr val="9F8AB9"/>
                      </a:solidFill>
                      <a:prstDash val="solid"/>
                      <a:round/>
                      <a:headEnd type="none" w="med" len="med"/>
                      <a:tailEnd type="none" w="med" len="med"/>
                    </a:lnT>
                    <a:lnB w="12700" cap="flat" cmpd="sng" algn="ctr">
                      <a:solidFill>
                        <a:srgbClr val="9F8AB9"/>
                      </a:solidFill>
                      <a:prstDash val="solid"/>
                      <a:round/>
                      <a:headEnd type="none" w="med" len="med"/>
                      <a:tailEnd type="none" w="med" len="med"/>
                    </a:lnB>
                    <a:solidFill>
                      <a:srgbClr val="DFD8E8"/>
                    </a:solidFill>
                  </a:tcPr>
                </a:tc>
                <a:tc>
                  <a:txBody>
                    <a:bodyPr/>
                    <a:lstStyle/>
                    <a:p>
                      <a:pPr algn="ctr">
                        <a:lnSpc>
                          <a:spcPct val="115000"/>
                        </a:lnSpc>
                        <a:spcAft>
                          <a:spcPts val="0"/>
                        </a:spcAft>
                      </a:pPr>
                      <a:r>
                        <a:rPr lang="en-IN" sz="2400" b="1" dirty="0">
                          <a:latin typeface="Times New Roman"/>
                          <a:ea typeface="Calibri"/>
                          <a:cs typeface="Mangal"/>
                        </a:rPr>
                        <a:t>Document</a:t>
                      </a:r>
                      <a:endParaRPr lang="en-IN" sz="2400" dirty="0">
                        <a:latin typeface="Calibri"/>
                        <a:ea typeface="Calibri"/>
                        <a:cs typeface="Mangal"/>
                      </a:endParaRPr>
                    </a:p>
                  </a:txBody>
                  <a:tcPr marL="67003" marR="67003" marT="0" marB="0">
                    <a:lnL w="12700" cap="flat" cmpd="sng" algn="ctr">
                      <a:solidFill>
                        <a:srgbClr val="9F8AB9"/>
                      </a:solidFill>
                      <a:prstDash val="solid"/>
                      <a:round/>
                      <a:headEnd type="none" w="med" len="med"/>
                      <a:tailEnd type="none" w="med" len="med"/>
                    </a:lnL>
                    <a:lnR w="12700" cap="flat" cmpd="sng" algn="ctr">
                      <a:solidFill>
                        <a:srgbClr val="9F8AB9"/>
                      </a:solidFill>
                      <a:prstDash val="solid"/>
                      <a:round/>
                      <a:headEnd type="none" w="med" len="med"/>
                      <a:tailEnd type="none" w="med" len="med"/>
                    </a:lnR>
                    <a:lnT w="12700" cap="flat" cmpd="sng" algn="ctr">
                      <a:solidFill>
                        <a:srgbClr val="9F8AB9"/>
                      </a:solidFill>
                      <a:prstDash val="solid"/>
                      <a:round/>
                      <a:headEnd type="none" w="med" len="med"/>
                      <a:tailEnd type="none" w="med" len="med"/>
                    </a:lnT>
                    <a:lnB w="12700" cap="flat" cmpd="sng" algn="ctr">
                      <a:solidFill>
                        <a:srgbClr val="9F8AB9"/>
                      </a:solidFill>
                      <a:prstDash val="solid"/>
                      <a:round/>
                      <a:headEnd type="none" w="med" len="med"/>
                      <a:tailEnd type="none" w="med" len="med"/>
                    </a:lnB>
                    <a:solidFill>
                      <a:srgbClr val="DFD8E8"/>
                    </a:solidFill>
                  </a:tcPr>
                </a:tc>
                <a:tc>
                  <a:txBody>
                    <a:bodyPr/>
                    <a:lstStyle/>
                    <a:p>
                      <a:pPr algn="ctr">
                        <a:lnSpc>
                          <a:spcPct val="115000"/>
                        </a:lnSpc>
                        <a:spcAft>
                          <a:spcPts val="0"/>
                        </a:spcAft>
                      </a:pPr>
                      <a:r>
                        <a:rPr lang="en-IN" sz="2400" b="1">
                          <a:latin typeface="Times New Roman"/>
                          <a:ea typeface="Calibri"/>
                          <a:cs typeface="Mangal"/>
                        </a:rPr>
                        <a:t>Amendment</a:t>
                      </a:r>
                      <a:endParaRPr lang="en-IN" sz="2400">
                        <a:latin typeface="Calibri"/>
                        <a:ea typeface="Calibri"/>
                        <a:cs typeface="Mangal"/>
                      </a:endParaRPr>
                    </a:p>
                  </a:txBody>
                  <a:tcPr marL="67003" marR="67003" marT="0" marB="0">
                    <a:lnL w="12700" cap="flat" cmpd="sng" algn="ctr">
                      <a:solidFill>
                        <a:srgbClr val="9F8AB9"/>
                      </a:solidFill>
                      <a:prstDash val="solid"/>
                      <a:round/>
                      <a:headEnd type="none" w="med" len="med"/>
                      <a:tailEnd type="none" w="med" len="med"/>
                    </a:lnL>
                    <a:lnR w="12700" cap="flat" cmpd="sng" algn="ctr">
                      <a:solidFill>
                        <a:srgbClr val="9F8AB9"/>
                      </a:solidFill>
                      <a:prstDash val="solid"/>
                      <a:round/>
                      <a:headEnd type="none" w="med" len="med"/>
                      <a:tailEnd type="none" w="med" len="med"/>
                    </a:lnR>
                    <a:lnT w="12700" cap="flat" cmpd="sng" algn="ctr">
                      <a:solidFill>
                        <a:srgbClr val="9F8AB9"/>
                      </a:solidFill>
                      <a:prstDash val="solid"/>
                      <a:round/>
                      <a:headEnd type="none" w="med" len="med"/>
                      <a:tailEnd type="none" w="med" len="med"/>
                    </a:lnT>
                    <a:lnB w="12700" cap="flat" cmpd="sng" algn="ctr">
                      <a:solidFill>
                        <a:srgbClr val="9F8AB9"/>
                      </a:solidFill>
                      <a:prstDash val="solid"/>
                      <a:round/>
                      <a:headEnd type="none" w="med" len="med"/>
                      <a:tailEnd type="none" w="med" len="med"/>
                    </a:lnB>
                    <a:solidFill>
                      <a:srgbClr val="DFD8E8"/>
                    </a:solidFill>
                  </a:tcPr>
                </a:tc>
                <a:tc>
                  <a:txBody>
                    <a:bodyPr/>
                    <a:lstStyle/>
                    <a:p>
                      <a:pPr algn="ctr">
                        <a:lnSpc>
                          <a:spcPct val="115000"/>
                        </a:lnSpc>
                        <a:spcAft>
                          <a:spcPts val="0"/>
                        </a:spcAft>
                      </a:pPr>
                      <a:r>
                        <a:rPr lang="en-IN" sz="2400" b="1">
                          <a:latin typeface="Times New Roman"/>
                          <a:ea typeface="Calibri"/>
                          <a:cs typeface="Mangal"/>
                        </a:rPr>
                        <a:t>Addition</a:t>
                      </a:r>
                      <a:endParaRPr lang="en-IN" sz="2400">
                        <a:latin typeface="Calibri"/>
                        <a:ea typeface="Calibri"/>
                        <a:cs typeface="Mangal"/>
                      </a:endParaRPr>
                    </a:p>
                  </a:txBody>
                  <a:tcPr marL="67003" marR="67003" marT="0" marB="0">
                    <a:lnL w="12700" cap="flat" cmpd="sng" algn="ctr">
                      <a:solidFill>
                        <a:srgbClr val="9F8AB9"/>
                      </a:solidFill>
                      <a:prstDash val="solid"/>
                      <a:round/>
                      <a:headEnd type="none" w="med" len="med"/>
                      <a:tailEnd type="none" w="med" len="med"/>
                    </a:lnL>
                    <a:lnR w="12700" cap="flat" cmpd="sng" algn="ctr">
                      <a:solidFill>
                        <a:srgbClr val="9F8AB9"/>
                      </a:solidFill>
                      <a:prstDash val="solid"/>
                      <a:round/>
                      <a:headEnd type="none" w="med" len="med"/>
                      <a:tailEnd type="none" w="med" len="med"/>
                    </a:lnR>
                    <a:lnT w="12700" cap="flat" cmpd="sng" algn="ctr">
                      <a:solidFill>
                        <a:srgbClr val="9F8AB9"/>
                      </a:solidFill>
                      <a:prstDash val="solid"/>
                      <a:round/>
                      <a:headEnd type="none" w="med" len="med"/>
                      <a:tailEnd type="none" w="med" len="med"/>
                    </a:lnT>
                    <a:lnB w="12700" cap="flat" cmpd="sng" algn="ctr">
                      <a:solidFill>
                        <a:srgbClr val="9F8AB9"/>
                      </a:solidFill>
                      <a:prstDash val="solid"/>
                      <a:round/>
                      <a:headEnd type="none" w="med" len="med"/>
                      <a:tailEnd type="none" w="med" len="med"/>
                    </a:lnB>
                    <a:solidFill>
                      <a:srgbClr val="DFD8E8"/>
                    </a:solidFill>
                  </a:tcPr>
                </a:tc>
                <a:tc>
                  <a:txBody>
                    <a:bodyPr/>
                    <a:lstStyle/>
                    <a:p>
                      <a:pPr algn="ctr">
                        <a:lnSpc>
                          <a:spcPct val="115000"/>
                        </a:lnSpc>
                        <a:spcAft>
                          <a:spcPts val="0"/>
                        </a:spcAft>
                      </a:pPr>
                      <a:r>
                        <a:rPr lang="en-IN" sz="2400" b="1">
                          <a:latin typeface="Times New Roman"/>
                          <a:ea typeface="Calibri"/>
                          <a:cs typeface="Mangal"/>
                        </a:rPr>
                        <a:t>Total Change</a:t>
                      </a:r>
                      <a:endParaRPr lang="en-IN" sz="2400">
                        <a:latin typeface="Calibri"/>
                        <a:ea typeface="Calibri"/>
                        <a:cs typeface="Mangal"/>
                      </a:endParaRPr>
                    </a:p>
                  </a:txBody>
                  <a:tcPr marL="67003" marR="67003" marT="0" marB="0">
                    <a:lnL w="12700" cap="flat" cmpd="sng" algn="ctr">
                      <a:solidFill>
                        <a:srgbClr val="9F8AB9"/>
                      </a:solidFill>
                      <a:prstDash val="solid"/>
                      <a:round/>
                      <a:headEnd type="none" w="med" len="med"/>
                      <a:tailEnd type="none" w="med" len="med"/>
                    </a:lnL>
                    <a:lnR w="12700" cap="flat" cmpd="sng" algn="ctr">
                      <a:solidFill>
                        <a:srgbClr val="9F8AB9"/>
                      </a:solidFill>
                      <a:prstDash val="solid"/>
                      <a:round/>
                      <a:headEnd type="none" w="med" len="med"/>
                      <a:tailEnd type="none" w="med" len="med"/>
                    </a:lnR>
                    <a:lnT w="12700" cap="flat" cmpd="sng" algn="ctr">
                      <a:solidFill>
                        <a:srgbClr val="9F8AB9"/>
                      </a:solidFill>
                      <a:prstDash val="solid"/>
                      <a:round/>
                      <a:headEnd type="none" w="med" len="med"/>
                      <a:tailEnd type="none" w="med" len="med"/>
                    </a:lnT>
                    <a:lnB w="12700" cap="flat" cmpd="sng" algn="ctr">
                      <a:solidFill>
                        <a:srgbClr val="9F8AB9"/>
                      </a:solidFill>
                      <a:prstDash val="solid"/>
                      <a:round/>
                      <a:headEnd type="none" w="med" len="med"/>
                      <a:tailEnd type="none" w="med" len="med"/>
                    </a:lnB>
                    <a:solidFill>
                      <a:srgbClr val="DFD8E8"/>
                    </a:solidFill>
                  </a:tcPr>
                </a:tc>
              </a:tr>
              <a:tr h="503890">
                <a:tc>
                  <a:txBody>
                    <a:bodyPr/>
                    <a:lstStyle/>
                    <a:p>
                      <a:pPr algn="ctr">
                        <a:lnSpc>
                          <a:spcPct val="115000"/>
                        </a:lnSpc>
                        <a:spcAft>
                          <a:spcPts val="0"/>
                        </a:spcAft>
                      </a:pPr>
                      <a:r>
                        <a:rPr lang="en-IN" sz="2400" b="1" dirty="0">
                          <a:latin typeface="Times New Roman"/>
                          <a:ea typeface="Calibri"/>
                          <a:cs typeface="Mangal"/>
                        </a:rPr>
                        <a:t>1</a:t>
                      </a:r>
                      <a:endParaRPr lang="en-IN" sz="2400" dirty="0">
                        <a:latin typeface="Calibri"/>
                        <a:ea typeface="Calibri"/>
                        <a:cs typeface="Mangal"/>
                      </a:endParaRPr>
                    </a:p>
                  </a:txBody>
                  <a:tcPr marL="67003" marR="67003" marT="0" marB="0">
                    <a:lnL w="12700" cap="flat" cmpd="sng" algn="ctr">
                      <a:solidFill>
                        <a:srgbClr val="9F8AB9"/>
                      </a:solidFill>
                      <a:prstDash val="solid"/>
                      <a:round/>
                      <a:headEnd type="none" w="med" len="med"/>
                      <a:tailEnd type="none" w="med" len="med"/>
                    </a:lnL>
                    <a:lnR w="12700" cap="flat" cmpd="sng" algn="ctr">
                      <a:solidFill>
                        <a:srgbClr val="9F8AB9"/>
                      </a:solidFill>
                      <a:prstDash val="solid"/>
                      <a:round/>
                      <a:headEnd type="none" w="med" len="med"/>
                      <a:tailEnd type="none" w="med" len="med"/>
                    </a:lnR>
                    <a:lnT w="12700" cap="flat" cmpd="sng" algn="ctr">
                      <a:solidFill>
                        <a:srgbClr val="9F8AB9"/>
                      </a:solidFill>
                      <a:prstDash val="solid"/>
                      <a:round/>
                      <a:headEnd type="none" w="med" len="med"/>
                      <a:tailEnd type="none" w="med" len="med"/>
                    </a:lnT>
                    <a:lnB w="12700" cap="flat" cmpd="sng" algn="ctr">
                      <a:solidFill>
                        <a:srgbClr val="9F8AB9"/>
                      </a:solidFill>
                      <a:prstDash val="solid"/>
                      <a:round/>
                      <a:headEnd type="none" w="med" len="med"/>
                      <a:tailEnd type="none" w="med" len="med"/>
                    </a:lnB>
                    <a:solidFill>
                      <a:srgbClr val="BFB1D0"/>
                    </a:solidFill>
                  </a:tcPr>
                </a:tc>
                <a:tc>
                  <a:txBody>
                    <a:bodyPr/>
                    <a:lstStyle/>
                    <a:p>
                      <a:pPr algn="ctr">
                        <a:lnSpc>
                          <a:spcPct val="115000"/>
                        </a:lnSpc>
                        <a:spcAft>
                          <a:spcPts val="0"/>
                        </a:spcAft>
                      </a:pPr>
                      <a:r>
                        <a:rPr lang="en-IN" sz="2400">
                          <a:latin typeface="Times New Roman"/>
                          <a:ea typeface="Calibri"/>
                          <a:cs typeface="Mangal"/>
                        </a:rPr>
                        <a:t>DCA</a:t>
                      </a:r>
                      <a:endParaRPr lang="en-IN" sz="2400">
                        <a:latin typeface="Calibri"/>
                        <a:ea typeface="Calibri"/>
                        <a:cs typeface="Mangal"/>
                      </a:endParaRPr>
                    </a:p>
                  </a:txBody>
                  <a:tcPr marL="67003" marR="67003" marT="0" marB="0">
                    <a:lnL w="12700" cap="flat" cmpd="sng" algn="ctr">
                      <a:solidFill>
                        <a:srgbClr val="9F8AB9"/>
                      </a:solidFill>
                      <a:prstDash val="solid"/>
                      <a:round/>
                      <a:headEnd type="none" w="med" len="med"/>
                      <a:tailEnd type="none" w="med" len="med"/>
                    </a:lnL>
                    <a:lnR w="12700" cap="flat" cmpd="sng" algn="ctr">
                      <a:solidFill>
                        <a:srgbClr val="9F8AB9"/>
                      </a:solidFill>
                      <a:prstDash val="solid"/>
                      <a:round/>
                      <a:headEnd type="none" w="med" len="med"/>
                      <a:tailEnd type="none" w="med" len="med"/>
                    </a:lnR>
                    <a:lnT w="12700" cap="flat" cmpd="sng" algn="ctr">
                      <a:solidFill>
                        <a:srgbClr val="9F8AB9"/>
                      </a:solidFill>
                      <a:prstDash val="solid"/>
                      <a:round/>
                      <a:headEnd type="none" w="med" len="med"/>
                      <a:tailEnd type="none" w="med" len="med"/>
                    </a:lnT>
                    <a:lnB w="12700" cap="flat" cmpd="sng" algn="ctr">
                      <a:solidFill>
                        <a:srgbClr val="9F8AB9"/>
                      </a:solidFill>
                      <a:prstDash val="solid"/>
                      <a:round/>
                      <a:headEnd type="none" w="med" len="med"/>
                      <a:tailEnd type="none" w="med" len="med"/>
                    </a:lnB>
                    <a:solidFill>
                      <a:srgbClr val="BFB1D0"/>
                    </a:solidFill>
                  </a:tcPr>
                </a:tc>
                <a:tc>
                  <a:txBody>
                    <a:bodyPr/>
                    <a:lstStyle/>
                    <a:p>
                      <a:pPr algn="ctr">
                        <a:lnSpc>
                          <a:spcPct val="115000"/>
                        </a:lnSpc>
                        <a:spcAft>
                          <a:spcPts val="0"/>
                        </a:spcAft>
                      </a:pPr>
                      <a:r>
                        <a:rPr lang="en-IN" sz="2400">
                          <a:latin typeface="Times New Roman"/>
                          <a:ea typeface="Calibri"/>
                          <a:cs typeface="Mangal"/>
                        </a:rPr>
                        <a:t>92</a:t>
                      </a:r>
                      <a:endParaRPr lang="en-IN" sz="2400">
                        <a:latin typeface="Calibri"/>
                        <a:ea typeface="Calibri"/>
                        <a:cs typeface="Mangal"/>
                      </a:endParaRPr>
                    </a:p>
                  </a:txBody>
                  <a:tcPr marL="67003" marR="67003" marT="0" marB="0">
                    <a:lnL w="12700" cap="flat" cmpd="sng" algn="ctr">
                      <a:solidFill>
                        <a:srgbClr val="9F8AB9"/>
                      </a:solidFill>
                      <a:prstDash val="solid"/>
                      <a:round/>
                      <a:headEnd type="none" w="med" len="med"/>
                      <a:tailEnd type="none" w="med" len="med"/>
                    </a:lnL>
                    <a:lnR w="12700" cap="flat" cmpd="sng" algn="ctr">
                      <a:solidFill>
                        <a:srgbClr val="9F8AB9"/>
                      </a:solidFill>
                      <a:prstDash val="solid"/>
                      <a:round/>
                      <a:headEnd type="none" w="med" len="med"/>
                      <a:tailEnd type="none" w="med" len="med"/>
                    </a:lnR>
                    <a:lnT w="12700" cap="flat" cmpd="sng" algn="ctr">
                      <a:solidFill>
                        <a:srgbClr val="9F8AB9"/>
                      </a:solidFill>
                      <a:prstDash val="solid"/>
                      <a:round/>
                      <a:headEnd type="none" w="med" len="med"/>
                      <a:tailEnd type="none" w="med" len="med"/>
                    </a:lnT>
                    <a:lnB w="12700" cap="flat" cmpd="sng" algn="ctr">
                      <a:solidFill>
                        <a:srgbClr val="9F8AB9"/>
                      </a:solidFill>
                      <a:prstDash val="solid"/>
                      <a:round/>
                      <a:headEnd type="none" w="med" len="med"/>
                      <a:tailEnd type="none" w="med" len="med"/>
                    </a:lnB>
                    <a:solidFill>
                      <a:srgbClr val="BFB1D0"/>
                    </a:solidFill>
                  </a:tcPr>
                </a:tc>
                <a:tc>
                  <a:txBody>
                    <a:bodyPr/>
                    <a:lstStyle/>
                    <a:p>
                      <a:pPr algn="ctr">
                        <a:lnSpc>
                          <a:spcPct val="115000"/>
                        </a:lnSpc>
                        <a:spcAft>
                          <a:spcPts val="0"/>
                        </a:spcAft>
                      </a:pPr>
                      <a:r>
                        <a:rPr lang="en-IN" sz="2400">
                          <a:latin typeface="Times New Roman"/>
                          <a:ea typeface="Calibri"/>
                          <a:cs typeface="Mangal"/>
                        </a:rPr>
                        <a:t>52</a:t>
                      </a:r>
                      <a:endParaRPr lang="en-IN" sz="2400">
                        <a:latin typeface="Calibri"/>
                        <a:ea typeface="Calibri"/>
                        <a:cs typeface="Mangal"/>
                      </a:endParaRPr>
                    </a:p>
                  </a:txBody>
                  <a:tcPr marL="67003" marR="67003" marT="0" marB="0">
                    <a:lnL w="12700" cap="flat" cmpd="sng" algn="ctr">
                      <a:solidFill>
                        <a:srgbClr val="9F8AB9"/>
                      </a:solidFill>
                      <a:prstDash val="solid"/>
                      <a:round/>
                      <a:headEnd type="none" w="med" len="med"/>
                      <a:tailEnd type="none" w="med" len="med"/>
                    </a:lnL>
                    <a:lnR w="12700" cap="flat" cmpd="sng" algn="ctr">
                      <a:solidFill>
                        <a:srgbClr val="9F8AB9"/>
                      </a:solidFill>
                      <a:prstDash val="solid"/>
                      <a:round/>
                      <a:headEnd type="none" w="med" len="med"/>
                      <a:tailEnd type="none" w="med" len="med"/>
                    </a:lnR>
                    <a:lnT w="12700" cap="flat" cmpd="sng" algn="ctr">
                      <a:solidFill>
                        <a:srgbClr val="9F8AB9"/>
                      </a:solidFill>
                      <a:prstDash val="solid"/>
                      <a:round/>
                      <a:headEnd type="none" w="med" len="med"/>
                      <a:tailEnd type="none" w="med" len="med"/>
                    </a:lnT>
                    <a:lnB w="12700" cap="flat" cmpd="sng" algn="ctr">
                      <a:solidFill>
                        <a:srgbClr val="9F8AB9"/>
                      </a:solidFill>
                      <a:prstDash val="solid"/>
                      <a:round/>
                      <a:headEnd type="none" w="med" len="med"/>
                      <a:tailEnd type="none" w="med" len="med"/>
                    </a:lnB>
                    <a:solidFill>
                      <a:srgbClr val="BFB1D0"/>
                    </a:solidFill>
                  </a:tcPr>
                </a:tc>
                <a:tc>
                  <a:txBody>
                    <a:bodyPr/>
                    <a:lstStyle/>
                    <a:p>
                      <a:pPr algn="ctr">
                        <a:lnSpc>
                          <a:spcPct val="115000"/>
                        </a:lnSpc>
                        <a:spcAft>
                          <a:spcPts val="0"/>
                        </a:spcAft>
                      </a:pPr>
                      <a:r>
                        <a:rPr lang="en-IN" sz="2400">
                          <a:latin typeface="Times New Roman"/>
                          <a:ea typeface="Calibri"/>
                          <a:cs typeface="Mangal"/>
                        </a:rPr>
                        <a:t>144</a:t>
                      </a:r>
                      <a:endParaRPr lang="en-IN" sz="2400">
                        <a:latin typeface="Calibri"/>
                        <a:ea typeface="Calibri"/>
                        <a:cs typeface="Mangal"/>
                      </a:endParaRPr>
                    </a:p>
                  </a:txBody>
                  <a:tcPr marL="67003" marR="67003" marT="0" marB="0">
                    <a:lnL w="12700" cap="flat" cmpd="sng" algn="ctr">
                      <a:solidFill>
                        <a:srgbClr val="9F8AB9"/>
                      </a:solidFill>
                      <a:prstDash val="solid"/>
                      <a:round/>
                      <a:headEnd type="none" w="med" len="med"/>
                      <a:tailEnd type="none" w="med" len="med"/>
                    </a:lnL>
                    <a:lnR w="12700" cap="flat" cmpd="sng" algn="ctr">
                      <a:solidFill>
                        <a:srgbClr val="9F8AB9"/>
                      </a:solidFill>
                      <a:prstDash val="solid"/>
                      <a:round/>
                      <a:headEnd type="none" w="med" len="med"/>
                      <a:tailEnd type="none" w="med" len="med"/>
                    </a:lnR>
                    <a:lnT w="12700" cap="flat" cmpd="sng" algn="ctr">
                      <a:solidFill>
                        <a:srgbClr val="9F8AB9"/>
                      </a:solidFill>
                      <a:prstDash val="solid"/>
                      <a:round/>
                      <a:headEnd type="none" w="med" len="med"/>
                      <a:tailEnd type="none" w="med" len="med"/>
                    </a:lnT>
                    <a:lnB w="12700" cap="flat" cmpd="sng" algn="ctr">
                      <a:solidFill>
                        <a:srgbClr val="9F8AB9"/>
                      </a:solidFill>
                      <a:prstDash val="solid"/>
                      <a:round/>
                      <a:headEnd type="none" w="med" len="med"/>
                      <a:tailEnd type="none" w="med" len="med"/>
                    </a:lnB>
                    <a:solidFill>
                      <a:srgbClr val="BFB1D0"/>
                    </a:solidFill>
                  </a:tcPr>
                </a:tc>
              </a:tr>
              <a:tr h="503890">
                <a:tc>
                  <a:txBody>
                    <a:bodyPr/>
                    <a:lstStyle/>
                    <a:p>
                      <a:pPr algn="ctr">
                        <a:lnSpc>
                          <a:spcPct val="115000"/>
                        </a:lnSpc>
                        <a:spcAft>
                          <a:spcPts val="0"/>
                        </a:spcAft>
                      </a:pPr>
                      <a:r>
                        <a:rPr lang="en-IN" sz="2400" b="1">
                          <a:latin typeface="Times New Roman"/>
                          <a:ea typeface="Calibri"/>
                          <a:cs typeface="Mangal"/>
                        </a:rPr>
                        <a:t>2</a:t>
                      </a:r>
                      <a:endParaRPr lang="en-IN" sz="2400">
                        <a:latin typeface="Calibri"/>
                        <a:ea typeface="Calibri"/>
                        <a:cs typeface="Mangal"/>
                      </a:endParaRPr>
                    </a:p>
                  </a:txBody>
                  <a:tcPr marL="67003" marR="67003" marT="0" marB="0">
                    <a:lnL w="12700" cap="flat" cmpd="sng" algn="ctr">
                      <a:solidFill>
                        <a:srgbClr val="9F8AB9"/>
                      </a:solidFill>
                      <a:prstDash val="solid"/>
                      <a:round/>
                      <a:headEnd type="none" w="med" len="med"/>
                      <a:tailEnd type="none" w="med" len="med"/>
                    </a:lnL>
                    <a:lnR w="12700" cap="flat" cmpd="sng" algn="ctr">
                      <a:solidFill>
                        <a:srgbClr val="9F8AB9"/>
                      </a:solidFill>
                      <a:prstDash val="solid"/>
                      <a:round/>
                      <a:headEnd type="none" w="med" len="med"/>
                      <a:tailEnd type="none" w="med" len="med"/>
                    </a:lnR>
                    <a:lnT w="12700" cap="flat" cmpd="sng" algn="ctr">
                      <a:solidFill>
                        <a:srgbClr val="9F8AB9"/>
                      </a:solidFill>
                      <a:prstDash val="solid"/>
                      <a:round/>
                      <a:headEnd type="none" w="med" len="med"/>
                      <a:tailEnd type="none" w="med" len="med"/>
                    </a:lnT>
                    <a:lnB w="12700" cap="flat" cmpd="sng" algn="ctr">
                      <a:solidFill>
                        <a:srgbClr val="9F8AB9"/>
                      </a:solidFill>
                      <a:prstDash val="solid"/>
                      <a:round/>
                      <a:headEnd type="none" w="med" len="med"/>
                      <a:tailEnd type="none" w="med" len="med"/>
                    </a:lnB>
                    <a:solidFill>
                      <a:srgbClr val="DFD8E8"/>
                    </a:solidFill>
                  </a:tcPr>
                </a:tc>
                <a:tc>
                  <a:txBody>
                    <a:bodyPr/>
                    <a:lstStyle/>
                    <a:p>
                      <a:pPr algn="ctr">
                        <a:lnSpc>
                          <a:spcPct val="115000"/>
                        </a:lnSpc>
                        <a:spcAft>
                          <a:spcPts val="0"/>
                        </a:spcAft>
                      </a:pPr>
                      <a:r>
                        <a:rPr lang="en-IN" sz="2400">
                          <a:latin typeface="Times New Roman"/>
                          <a:ea typeface="Calibri"/>
                          <a:cs typeface="Mangal"/>
                        </a:rPr>
                        <a:t>RFP</a:t>
                      </a:r>
                      <a:endParaRPr lang="en-IN" sz="2400">
                        <a:latin typeface="Calibri"/>
                        <a:ea typeface="Calibri"/>
                        <a:cs typeface="Mangal"/>
                      </a:endParaRPr>
                    </a:p>
                  </a:txBody>
                  <a:tcPr marL="67003" marR="67003" marT="0" marB="0">
                    <a:lnL w="12700" cap="flat" cmpd="sng" algn="ctr">
                      <a:solidFill>
                        <a:srgbClr val="9F8AB9"/>
                      </a:solidFill>
                      <a:prstDash val="solid"/>
                      <a:round/>
                      <a:headEnd type="none" w="med" len="med"/>
                      <a:tailEnd type="none" w="med" len="med"/>
                    </a:lnL>
                    <a:lnR w="12700" cap="flat" cmpd="sng" algn="ctr">
                      <a:solidFill>
                        <a:srgbClr val="9F8AB9"/>
                      </a:solidFill>
                      <a:prstDash val="solid"/>
                      <a:round/>
                      <a:headEnd type="none" w="med" len="med"/>
                      <a:tailEnd type="none" w="med" len="med"/>
                    </a:lnR>
                    <a:lnT w="12700" cap="flat" cmpd="sng" algn="ctr">
                      <a:solidFill>
                        <a:srgbClr val="9F8AB9"/>
                      </a:solidFill>
                      <a:prstDash val="solid"/>
                      <a:round/>
                      <a:headEnd type="none" w="med" len="med"/>
                      <a:tailEnd type="none" w="med" len="med"/>
                    </a:lnT>
                    <a:lnB w="12700" cap="flat" cmpd="sng" algn="ctr">
                      <a:solidFill>
                        <a:srgbClr val="9F8AB9"/>
                      </a:solidFill>
                      <a:prstDash val="solid"/>
                      <a:round/>
                      <a:headEnd type="none" w="med" len="med"/>
                      <a:tailEnd type="none" w="med" len="med"/>
                    </a:lnB>
                    <a:solidFill>
                      <a:srgbClr val="DFD8E8"/>
                    </a:solidFill>
                  </a:tcPr>
                </a:tc>
                <a:tc>
                  <a:txBody>
                    <a:bodyPr/>
                    <a:lstStyle/>
                    <a:p>
                      <a:pPr algn="ctr">
                        <a:lnSpc>
                          <a:spcPct val="115000"/>
                        </a:lnSpc>
                        <a:spcAft>
                          <a:spcPts val="0"/>
                        </a:spcAft>
                      </a:pPr>
                      <a:r>
                        <a:rPr lang="en-IN" sz="2400">
                          <a:latin typeface="Times New Roman"/>
                          <a:ea typeface="Calibri"/>
                          <a:cs typeface="Mangal"/>
                        </a:rPr>
                        <a:t>41</a:t>
                      </a:r>
                      <a:endParaRPr lang="en-IN" sz="2400">
                        <a:latin typeface="Calibri"/>
                        <a:ea typeface="Calibri"/>
                        <a:cs typeface="Mangal"/>
                      </a:endParaRPr>
                    </a:p>
                  </a:txBody>
                  <a:tcPr marL="67003" marR="67003" marT="0" marB="0">
                    <a:lnL w="12700" cap="flat" cmpd="sng" algn="ctr">
                      <a:solidFill>
                        <a:srgbClr val="9F8AB9"/>
                      </a:solidFill>
                      <a:prstDash val="solid"/>
                      <a:round/>
                      <a:headEnd type="none" w="med" len="med"/>
                      <a:tailEnd type="none" w="med" len="med"/>
                    </a:lnL>
                    <a:lnR w="12700" cap="flat" cmpd="sng" algn="ctr">
                      <a:solidFill>
                        <a:srgbClr val="9F8AB9"/>
                      </a:solidFill>
                      <a:prstDash val="solid"/>
                      <a:round/>
                      <a:headEnd type="none" w="med" len="med"/>
                      <a:tailEnd type="none" w="med" len="med"/>
                    </a:lnR>
                    <a:lnT w="12700" cap="flat" cmpd="sng" algn="ctr">
                      <a:solidFill>
                        <a:srgbClr val="9F8AB9"/>
                      </a:solidFill>
                      <a:prstDash val="solid"/>
                      <a:round/>
                      <a:headEnd type="none" w="med" len="med"/>
                      <a:tailEnd type="none" w="med" len="med"/>
                    </a:lnT>
                    <a:lnB w="12700" cap="flat" cmpd="sng" algn="ctr">
                      <a:solidFill>
                        <a:srgbClr val="9F8AB9"/>
                      </a:solidFill>
                      <a:prstDash val="solid"/>
                      <a:round/>
                      <a:headEnd type="none" w="med" len="med"/>
                      <a:tailEnd type="none" w="med" len="med"/>
                    </a:lnB>
                    <a:solidFill>
                      <a:srgbClr val="DFD8E8"/>
                    </a:solidFill>
                  </a:tcPr>
                </a:tc>
                <a:tc>
                  <a:txBody>
                    <a:bodyPr/>
                    <a:lstStyle/>
                    <a:p>
                      <a:pPr algn="ctr">
                        <a:lnSpc>
                          <a:spcPct val="115000"/>
                        </a:lnSpc>
                        <a:spcAft>
                          <a:spcPts val="0"/>
                        </a:spcAft>
                      </a:pPr>
                      <a:r>
                        <a:rPr lang="en-IN" sz="2400">
                          <a:latin typeface="Times New Roman"/>
                          <a:ea typeface="Calibri"/>
                          <a:cs typeface="Mangal"/>
                        </a:rPr>
                        <a:t>13</a:t>
                      </a:r>
                      <a:endParaRPr lang="en-IN" sz="2400">
                        <a:latin typeface="Calibri"/>
                        <a:ea typeface="Calibri"/>
                        <a:cs typeface="Mangal"/>
                      </a:endParaRPr>
                    </a:p>
                  </a:txBody>
                  <a:tcPr marL="67003" marR="67003" marT="0" marB="0">
                    <a:lnL w="12700" cap="flat" cmpd="sng" algn="ctr">
                      <a:solidFill>
                        <a:srgbClr val="9F8AB9"/>
                      </a:solidFill>
                      <a:prstDash val="solid"/>
                      <a:round/>
                      <a:headEnd type="none" w="med" len="med"/>
                      <a:tailEnd type="none" w="med" len="med"/>
                    </a:lnL>
                    <a:lnR w="12700" cap="flat" cmpd="sng" algn="ctr">
                      <a:solidFill>
                        <a:srgbClr val="9F8AB9"/>
                      </a:solidFill>
                      <a:prstDash val="solid"/>
                      <a:round/>
                      <a:headEnd type="none" w="med" len="med"/>
                      <a:tailEnd type="none" w="med" len="med"/>
                    </a:lnR>
                    <a:lnT w="12700" cap="flat" cmpd="sng" algn="ctr">
                      <a:solidFill>
                        <a:srgbClr val="9F8AB9"/>
                      </a:solidFill>
                      <a:prstDash val="solid"/>
                      <a:round/>
                      <a:headEnd type="none" w="med" len="med"/>
                      <a:tailEnd type="none" w="med" len="med"/>
                    </a:lnT>
                    <a:lnB w="12700" cap="flat" cmpd="sng" algn="ctr">
                      <a:solidFill>
                        <a:srgbClr val="9F8AB9"/>
                      </a:solidFill>
                      <a:prstDash val="solid"/>
                      <a:round/>
                      <a:headEnd type="none" w="med" len="med"/>
                      <a:tailEnd type="none" w="med" len="med"/>
                    </a:lnB>
                    <a:solidFill>
                      <a:srgbClr val="DFD8E8"/>
                    </a:solidFill>
                  </a:tcPr>
                </a:tc>
                <a:tc>
                  <a:txBody>
                    <a:bodyPr/>
                    <a:lstStyle/>
                    <a:p>
                      <a:pPr algn="ctr">
                        <a:lnSpc>
                          <a:spcPct val="115000"/>
                        </a:lnSpc>
                        <a:spcAft>
                          <a:spcPts val="0"/>
                        </a:spcAft>
                      </a:pPr>
                      <a:r>
                        <a:rPr lang="en-IN" sz="2400">
                          <a:latin typeface="Times New Roman"/>
                          <a:ea typeface="Calibri"/>
                          <a:cs typeface="Mangal"/>
                        </a:rPr>
                        <a:t>54</a:t>
                      </a:r>
                      <a:endParaRPr lang="en-IN" sz="2400">
                        <a:latin typeface="Calibri"/>
                        <a:ea typeface="Calibri"/>
                        <a:cs typeface="Mangal"/>
                      </a:endParaRPr>
                    </a:p>
                  </a:txBody>
                  <a:tcPr marL="67003" marR="67003" marT="0" marB="0">
                    <a:lnL w="12700" cap="flat" cmpd="sng" algn="ctr">
                      <a:solidFill>
                        <a:srgbClr val="9F8AB9"/>
                      </a:solidFill>
                      <a:prstDash val="solid"/>
                      <a:round/>
                      <a:headEnd type="none" w="med" len="med"/>
                      <a:tailEnd type="none" w="med" len="med"/>
                    </a:lnL>
                    <a:lnR w="12700" cap="flat" cmpd="sng" algn="ctr">
                      <a:solidFill>
                        <a:srgbClr val="9F8AB9"/>
                      </a:solidFill>
                      <a:prstDash val="solid"/>
                      <a:round/>
                      <a:headEnd type="none" w="med" len="med"/>
                      <a:tailEnd type="none" w="med" len="med"/>
                    </a:lnR>
                    <a:lnT w="12700" cap="flat" cmpd="sng" algn="ctr">
                      <a:solidFill>
                        <a:srgbClr val="9F8AB9"/>
                      </a:solidFill>
                      <a:prstDash val="solid"/>
                      <a:round/>
                      <a:headEnd type="none" w="med" len="med"/>
                      <a:tailEnd type="none" w="med" len="med"/>
                    </a:lnT>
                    <a:lnB w="12700" cap="flat" cmpd="sng" algn="ctr">
                      <a:solidFill>
                        <a:srgbClr val="9F8AB9"/>
                      </a:solidFill>
                      <a:prstDash val="solid"/>
                      <a:round/>
                      <a:headEnd type="none" w="med" len="med"/>
                      <a:tailEnd type="none" w="med" len="med"/>
                    </a:lnB>
                    <a:solidFill>
                      <a:srgbClr val="DFD8E8"/>
                    </a:solidFill>
                  </a:tcPr>
                </a:tc>
              </a:tr>
              <a:tr h="524810">
                <a:tc>
                  <a:txBody>
                    <a:bodyPr/>
                    <a:lstStyle/>
                    <a:p>
                      <a:pPr algn="ctr">
                        <a:lnSpc>
                          <a:spcPct val="115000"/>
                        </a:lnSpc>
                        <a:spcAft>
                          <a:spcPts val="0"/>
                        </a:spcAft>
                      </a:pPr>
                      <a:r>
                        <a:rPr lang="en-IN" sz="2400" b="1">
                          <a:latin typeface="Times New Roman"/>
                          <a:ea typeface="Calibri"/>
                          <a:cs typeface="Mangal"/>
                        </a:rPr>
                        <a:t>3</a:t>
                      </a:r>
                      <a:endParaRPr lang="en-IN" sz="2400">
                        <a:latin typeface="Calibri"/>
                        <a:ea typeface="Calibri"/>
                        <a:cs typeface="Mangal"/>
                      </a:endParaRPr>
                    </a:p>
                  </a:txBody>
                  <a:tcPr marL="67003" marR="67003" marT="0" marB="0">
                    <a:lnL w="12700" cap="flat" cmpd="sng" algn="ctr">
                      <a:solidFill>
                        <a:srgbClr val="9F8AB9"/>
                      </a:solidFill>
                      <a:prstDash val="solid"/>
                      <a:round/>
                      <a:headEnd type="none" w="med" len="med"/>
                      <a:tailEnd type="none" w="med" len="med"/>
                    </a:lnL>
                    <a:lnR w="12700" cap="flat" cmpd="sng" algn="ctr">
                      <a:solidFill>
                        <a:srgbClr val="9F8AB9"/>
                      </a:solidFill>
                      <a:prstDash val="solid"/>
                      <a:round/>
                      <a:headEnd type="none" w="med" len="med"/>
                      <a:tailEnd type="none" w="med" len="med"/>
                    </a:lnR>
                    <a:lnT w="12700" cap="flat" cmpd="sng" algn="ctr">
                      <a:solidFill>
                        <a:srgbClr val="9F8AB9"/>
                      </a:solidFill>
                      <a:prstDash val="solid"/>
                      <a:round/>
                      <a:headEnd type="none" w="med" len="med"/>
                      <a:tailEnd type="none" w="med" len="med"/>
                    </a:lnT>
                    <a:lnB w="12700" cap="flat" cmpd="sng" algn="ctr">
                      <a:solidFill>
                        <a:srgbClr val="9F8AB9"/>
                      </a:solidFill>
                      <a:prstDash val="solid"/>
                      <a:round/>
                      <a:headEnd type="none" w="med" len="med"/>
                      <a:tailEnd type="none" w="med" len="med"/>
                    </a:lnB>
                    <a:solidFill>
                      <a:srgbClr val="BFB1D0"/>
                    </a:solidFill>
                  </a:tcPr>
                </a:tc>
                <a:tc>
                  <a:txBody>
                    <a:bodyPr/>
                    <a:lstStyle/>
                    <a:p>
                      <a:pPr algn="ctr">
                        <a:lnSpc>
                          <a:spcPct val="115000"/>
                        </a:lnSpc>
                        <a:spcAft>
                          <a:spcPts val="0"/>
                        </a:spcAft>
                      </a:pPr>
                      <a:r>
                        <a:rPr lang="en-IN" sz="2400">
                          <a:latin typeface="Times New Roman"/>
                          <a:ea typeface="Calibri"/>
                          <a:cs typeface="Mangal"/>
                        </a:rPr>
                        <a:t>SCHEDULE</a:t>
                      </a:r>
                      <a:endParaRPr lang="en-IN" sz="2400">
                        <a:latin typeface="Calibri"/>
                        <a:ea typeface="Calibri"/>
                        <a:cs typeface="Mangal"/>
                      </a:endParaRPr>
                    </a:p>
                  </a:txBody>
                  <a:tcPr marL="67003" marR="67003" marT="0" marB="0">
                    <a:lnL w="12700" cap="flat" cmpd="sng" algn="ctr">
                      <a:solidFill>
                        <a:srgbClr val="9F8AB9"/>
                      </a:solidFill>
                      <a:prstDash val="solid"/>
                      <a:round/>
                      <a:headEnd type="none" w="med" len="med"/>
                      <a:tailEnd type="none" w="med" len="med"/>
                    </a:lnL>
                    <a:lnR w="12700" cap="flat" cmpd="sng" algn="ctr">
                      <a:solidFill>
                        <a:srgbClr val="9F8AB9"/>
                      </a:solidFill>
                      <a:prstDash val="solid"/>
                      <a:round/>
                      <a:headEnd type="none" w="med" len="med"/>
                      <a:tailEnd type="none" w="med" len="med"/>
                    </a:lnR>
                    <a:lnT w="12700" cap="flat" cmpd="sng" algn="ctr">
                      <a:solidFill>
                        <a:srgbClr val="9F8AB9"/>
                      </a:solidFill>
                      <a:prstDash val="solid"/>
                      <a:round/>
                      <a:headEnd type="none" w="med" len="med"/>
                      <a:tailEnd type="none" w="med" len="med"/>
                    </a:lnT>
                    <a:lnB w="12700" cap="flat" cmpd="sng" algn="ctr">
                      <a:solidFill>
                        <a:srgbClr val="9F8AB9"/>
                      </a:solidFill>
                      <a:prstDash val="solid"/>
                      <a:round/>
                      <a:headEnd type="none" w="med" len="med"/>
                      <a:tailEnd type="none" w="med" len="med"/>
                    </a:lnB>
                    <a:solidFill>
                      <a:srgbClr val="BFB1D0"/>
                    </a:solidFill>
                  </a:tcPr>
                </a:tc>
                <a:tc>
                  <a:txBody>
                    <a:bodyPr/>
                    <a:lstStyle/>
                    <a:p>
                      <a:pPr algn="ctr">
                        <a:lnSpc>
                          <a:spcPct val="115000"/>
                        </a:lnSpc>
                        <a:spcAft>
                          <a:spcPts val="0"/>
                        </a:spcAft>
                      </a:pPr>
                      <a:r>
                        <a:rPr lang="en-IN" sz="2400">
                          <a:latin typeface="Times New Roman"/>
                          <a:ea typeface="Calibri"/>
                          <a:cs typeface="Mangal"/>
                        </a:rPr>
                        <a:t>31</a:t>
                      </a:r>
                      <a:endParaRPr lang="en-IN" sz="2400">
                        <a:latin typeface="Calibri"/>
                        <a:ea typeface="Calibri"/>
                        <a:cs typeface="Mangal"/>
                      </a:endParaRPr>
                    </a:p>
                  </a:txBody>
                  <a:tcPr marL="67003" marR="67003" marT="0" marB="0">
                    <a:lnL w="12700" cap="flat" cmpd="sng" algn="ctr">
                      <a:solidFill>
                        <a:srgbClr val="9F8AB9"/>
                      </a:solidFill>
                      <a:prstDash val="solid"/>
                      <a:round/>
                      <a:headEnd type="none" w="med" len="med"/>
                      <a:tailEnd type="none" w="med" len="med"/>
                    </a:lnL>
                    <a:lnR w="12700" cap="flat" cmpd="sng" algn="ctr">
                      <a:solidFill>
                        <a:srgbClr val="9F8AB9"/>
                      </a:solidFill>
                      <a:prstDash val="solid"/>
                      <a:round/>
                      <a:headEnd type="none" w="med" len="med"/>
                      <a:tailEnd type="none" w="med" len="med"/>
                    </a:lnR>
                    <a:lnT w="12700" cap="flat" cmpd="sng" algn="ctr">
                      <a:solidFill>
                        <a:srgbClr val="9F8AB9"/>
                      </a:solidFill>
                      <a:prstDash val="solid"/>
                      <a:round/>
                      <a:headEnd type="none" w="med" len="med"/>
                      <a:tailEnd type="none" w="med" len="med"/>
                    </a:lnT>
                    <a:lnB w="12700" cap="flat" cmpd="sng" algn="ctr">
                      <a:solidFill>
                        <a:srgbClr val="9F8AB9"/>
                      </a:solidFill>
                      <a:prstDash val="solid"/>
                      <a:round/>
                      <a:headEnd type="none" w="med" len="med"/>
                      <a:tailEnd type="none" w="med" len="med"/>
                    </a:lnB>
                    <a:solidFill>
                      <a:srgbClr val="BFB1D0"/>
                    </a:solidFill>
                  </a:tcPr>
                </a:tc>
                <a:tc>
                  <a:txBody>
                    <a:bodyPr/>
                    <a:lstStyle/>
                    <a:p>
                      <a:pPr algn="ctr">
                        <a:lnSpc>
                          <a:spcPct val="115000"/>
                        </a:lnSpc>
                        <a:spcAft>
                          <a:spcPts val="0"/>
                        </a:spcAft>
                      </a:pPr>
                      <a:r>
                        <a:rPr lang="en-IN" sz="2400">
                          <a:latin typeface="Times New Roman"/>
                          <a:ea typeface="Calibri"/>
                          <a:cs typeface="Mangal"/>
                        </a:rPr>
                        <a:t>5</a:t>
                      </a:r>
                      <a:endParaRPr lang="en-IN" sz="2400">
                        <a:latin typeface="Calibri"/>
                        <a:ea typeface="Calibri"/>
                        <a:cs typeface="Mangal"/>
                      </a:endParaRPr>
                    </a:p>
                  </a:txBody>
                  <a:tcPr marL="67003" marR="67003" marT="0" marB="0">
                    <a:lnL w="12700" cap="flat" cmpd="sng" algn="ctr">
                      <a:solidFill>
                        <a:srgbClr val="9F8AB9"/>
                      </a:solidFill>
                      <a:prstDash val="solid"/>
                      <a:round/>
                      <a:headEnd type="none" w="med" len="med"/>
                      <a:tailEnd type="none" w="med" len="med"/>
                    </a:lnL>
                    <a:lnR w="12700" cap="flat" cmpd="sng" algn="ctr">
                      <a:solidFill>
                        <a:srgbClr val="9F8AB9"/>
                      </a:solidFill>
                      <a:prstDash val="solid"/>
                      <a:round/>
                      <a:headEnd type="none" w="med" len="med"/>
                      <a:tailEnd type="none" w="med" len="med"/>
                    </a:lnR>
                    <a:lnT w="12700" cap="flat" cmpd="sng" algn="ctr">
                      <a:solidFill>
                        <a:srgbClr val="9F8AB9"/>
                      </a:solidFill>
                      <a:prstDash val="solid"/>
                      <a:round/>
                      <a:headEnd type="none" w="med" len="med"/>
                      <a:tailEnd type="none" w="med" len="med"/>
                    </a:lnT>
                    <a:lnB w="12700" cap="flat" cmpd="sng" algn="ctr">
                      <a:solidFill>
                        <a:srgbClr val="9F8AB9"/>
                      </a:solidFill>
                      <a:prstDash val="solid"/>
                      <a:round/>
                      <a:headEnd type="none" w="med" len="med"/>
                      <a:tailEnd type="none" w="med" len="med"/>
                    </a:lnB>
                    <a:solidFill>
                      <a:srgbClr val="BFB1D0"/>
                    </a:solidFill>
                  </a:tcPr>
                </a:tc>
                <a:tc>
                  <a:txBody>
                    <a:bodyPr/>
                    <a:lstStyle/>
                    <a:p>
                      <a:pPr algn="ctr">
                        <a:lnSpc>
                          <a:spcPct val="115000"/>
                        </a:lnSpc>
                        <a:spcAft>
                          <a:spcPts val="0"/>
                        </a:spcAft>
                      </a:pPr>
                      <a:r>
                        <a:rPr lang="en-IN" sz="2400" dirty="0">
                          <a:latin typeface="Times New Roman"/>
                          <a:ea typeface="Calibri"/>
                          <a:cs typeface="Mangal"/>
                        </a:rPr>
                        <a:t>36</a:t>
                      </a:r>
                      <a:endParaRPr lang="en-IN" sz="2400" dirty="0">
                        <a:latin typeface="Calibri"/>
                        <a:ea typeface="Calibri"/>
                        <a:cs typeface="Mangal"/>
                      </a:endParaRPr>
                    </a:p>
                  </a:txBody>
                  <a:tcPr marL="67003" marR="67003" marT="0" marB="0">
                    <a:lnL w="12700" cap="flat" cmpd="sng" algn="ctr">
                      <a:solidFill>
                        <a:srgbClr val="9F8AB9"/>
                      </a:solidFill>
                      <a:prstDash val="solid"/>
                      <a:round/>
                      <a:headEnd type="none" w="med" len="med"/>
                      <a:tailEnd type="none" w="med" len="med"/>
                    </a:lnL>
                    <a:lnR w="12700" cap="flat" cmpd="sng" algn="ctr">
                      <a:solidFill>
                        <a:srgbClr val="9F8AB9"/>
                      </a:solidFill>
                      <a:prstDash val="solid"/>
                      <a:round/>
                      <a:headEnd type="none" w="med" len="med"/>
                      <a:tailEnd type="none" w="med" len="med"/>
                    </a:lnR>
                    <a:lnT w="12700" cap="flat" cmpd="sng" algn="ctr">
                      <a:solidFill>
                        <a:srgbClr val="9F8AB9"/>
                      </a:solidFill>
                      <a:prstDash val="solid"/>
                      <a:round/>
                      <a:headEnd type="none" w="med" len="med"/>
                      <a:tailEnd type="none" w="med" len="med"/>
                    </a:lnT>
                    <a:lnB w="12700" cap="flat" cmpd="sng" algn="ctr">
                      <a:solidFill>
                        <a:srgbClr val="9F8AB9"/>
                      </a:solidFill>
                      <a:prstDash val="solid"/>
                      <a:round/>
                      <a:headEnd type="none" w="med" len="med"/>
                      <a:tailEnd type="none" w="med" len="med"/>
                    </a:lnB>
                    <a:solidFill>
                      <a:srgbClr val="BFB1D0"/>
                    </a:solidFill>
                  </a:tcPr>
                </a:tc>
              </a:tr>
            </a:tbl>
          </a:graphicData>
        </a:graphic>
      </p:graphicFrame>
      <p:sp>
        <p:nvSpPr>
          <p:cNvPr id="6" name="TextBox 5"/>
          <p:cNvSpPr txBox="1"/>
          <p:nvPr/>
        </p:nvSpPr>
        <p:spPr>
          <a:xfrm>
            <a:off x="838200" y="304800"/>
            <a:ext cx="4191000" cy="584775"/>
          </a:xfrm>
          <a:prstGeom prst="rect">
            <a:avLst/>
          </a:prstGeom>
          <a:noFill/>
        </p:spPr>
        <p:txBody>
          <a:bodyPr wrap="square" rtlCol="0">
            <a:spAutoFit/>
          </a:bodyPr>
          <a:lstStyle/>
          <a:p>
            <a:r>
              <a:rPr lang="en-US" sz="3200" b="1" dirty="0" smtClean="0">
                <a:solidFill>
                  <a:srgbClr val="0070C0"/>
                </a:solidFill>
              </a:rPr>
              <a:t>General statistics</a:t>
            </a:r>
            <a:endParaRPr lang="en-US" sz="3200" b="1" dirty="0">
              <a:solidFill>
                <a:srgbClr val="0070C0"/>
              </a:solidFill>
            </a:endParaRPr>
          </a:p>
        </p:txBody>
      </p:sp>
      <p:sp>
        <p:nvSpPr>
          <p:cNvPr id="8" name="Footer Placeholder 2"/>
          <p:cNvSpPr>
            <a:spLocks noGrp="1"/>
          </p:cNvSpPr>
          <p:nvPr>
            <p:ph type="ftr" sz="quarter" idx="11"/>
          </p:nvPr>
        </p:nvSpPr>
        <p:spPr>
          <a:xfrm>
            <a:off x="6172200" y="6324600"/>
            <a:ext cx="2895600" cy="365125"/>
          </a:xfrm>
        </p:spPr>
        <p:txBody>
          <a:bodyPr/>
          <a:lstStyle/>
          <a:p>
            <a:r>
              <a:rPr lang="en-US" b="1" dirty="0" smtClean="0">
                <a:solidFill>
                  <a:srgbClr val="00B050"/>
                </a:solidFill>
                <a:latin typeface="Comic Sans MS" pitchFamily="66" charset="0"/>
              </a:rPr>
              <a:t>Prepared by :- Y.C Srivastava</a:t>
            </a:r>
            <a:br>
              <a:rPr lang="en-US" b="1" dirty="0" smtClean="0">
                <a:solidFill>
                  <a:srgbClr val="00B050"/>
                </a:solidFill>
                <a:latin typeface="Comic Sans MS" pitchFamily="66" charset="0"/>
              </a:rPr>
            </a:br>
            <a:r>
              <a:rPr lang="en-US" b="1" dirty="0" smtClean="0">
                <a:solidFill>
                  <a:srgbClr val="00B050"/>
                </a:solidFill>
                <a:latin typeface="Comic Sans MS" pitchFamily="66" charset="0"/>
              </a:rPr>
              <a:t>General Manager (T), NHIDCL, HQ</a:t>
            </a:r>
            <a:endParaRPr lang="en-US" b="1" dirty="0">
              <a:solidFill>
                <a:srgbClr val="00B050"/>
              </a:solidFill>
              <a:latin typeface="Comic Sans MS" pitchFamily="66"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style>
          <a:lnRef idx="2">
            <a:schemeClr val="accent2"/>
          </a:lnRef>
          <a:fillRef idx="1">
            <a:schemeClr val="lt1"/>
          </a:fillRef>
          <a:effectRef idx="0">
            <a:schemeClr val="accent2"/>
          </a:effectRef>
          <a:fontRef idx="minor">
            <a:schemeClr val="dk1"/>
          </a:fontRef>
        </p:style>
        <p:txBody>
          <a:bodyPr anchor="ctr">
            <a:normAutofit/>
          </a:bodyPr>
          <a:lstStyle/>
          <a:p>
            <a:pPr algn="ctr">
              <a:buNone/>
            </a:pPr>
            <a:r>
              <a:rPr lang="en-US" sz="6600" b="1" dirty="0" smtClean="0">
                <a:latin typeface="AR BERKLEY" pitchFamily="2" charset="0"/>
              </a:rPr>
              <a:t>Major Amendments in RFP</a:t>
            </a:r>
            <a:endParaRPr lang="en-IN" sz="6600" b="1" dirty="0">
              <a:latin typeface="AR BERKLEY" pitchFamily="2" charset="0"/>
            </a:endParaRPr>
          </a:p>
        </p:txBody>
      </p:sp>
      <p:sp>
        <p:nvSpPr>
          <p:cNvPr id="5" name="Footer Placeholder 2"/>
          <p:cNvSpPr>
            <a:spLocks noGrp="1"/>
          </p:cNvSpPr>
          <p:nvPr>
            <p:ph type="ftr" sz="quarter" idx="11"/>
          </p:nvPr>
        </p:nvSpPr>
        <p:spPr>
          <a:xfrm>
            <a:off x="6172200" y="6324600"/>
            <a:ext cx="2895600" cy="365125"/>
          </a:xfrm>
        </p:spPr>
        <p:txBody>
          <a:bodyPr/>
          <a:lstStyle/>
          <a:p>
            <a:r>
              <a:rPr lang="en-US" b="1" dirty="0" smtClean="0">
                <a:solidFill>
                  <a:srgbClr val="00B050"/>
                </a:solidFill>
                <a:latin typeface="Comic Sans MS" pitchFamily="66" charset="0"/>
              </a:rPr>
              <a:t>Prepared by :- Y.C Srivastava</a:t>
            </a:r>
            <a:br>
              <a:rPr lang="en-US" b="1" dirty="0" smtClean="0">
                <a:solidFill>
                  <a:srgbClr val="00B050"/>
                </a:solidFill>
                <a:latin typeface="Comic Sans MS" pitchFamily="66" charset="0"/>
              </a:rPr>
            </a:br>
            <a:r>
              <a:rPr lang="en-US" b="1" dirty="0" smtClean="0">
                <a:solidFill>
                  <a:srgbClr val="00B050"/>
                </a:solidFill>
                <a:latin typeface="Comic Sans MS" pitchFamily="66" charset="0"/>
              </a:rPr>
              <a:t>General Manager (T), NHIDCL, HQ</a:t>
            </a:r>
            <a:endParaRPr lang="en-US" b="1" dirty="0">
              <a:solidFill>
                <a:srgbClr val="00B050"/>
              </a:solidFill>
              <a:latin typeface="Comic Sans MS" pitchFamily="66"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Autofit/>
          </a:bodyPr>
          <a:lstStyle/>
          <a:p>
            <a:pPr lvl="0"/>
            <a:r>
              <a:rPr lang="en-US" sz="3600" b="1" dirty="0" smtClean="0">
                <a:solidFill>
                  <a:srgbClr val="FF0000"/>
                </a:solidFill>
              </a:rPr>
              <a:t>Introduction</a:t>
            </a:r>
            <a:r>
              <a:rPr lang="en-IN" sz="3600" b="1" dirty="0" smtClean="0">
                <a:solidFill>
                  <a:srgbClr val="FF0000"/>
                </a:solidFill>
              </a:rPr>
              <a:t> (Section-1)</a:t>
            </a:r>
            <a:endParaRPr lang="en-IN" sz="3600" b="1" dirty="0">
              <a:solidFill>
                <a:srgbClr val="FF0000"/>
              </a:solidFill>
            </a:endParaRPr>
          </a:p>
        </p:txBody>
      </p:sp>
      <p:sp>
        <p:nvSpPr>
          <p:cNvPr id="3" name="Content Placeholder 2"/>
          <p:cNvSpPr>
            <a:spLocks noGrp="1"/>
          </p:cNvSpPr>
          <p:nvPr>
            <p:ph idx="1"/>
          </p:nvPr>
        </p:nvSpPr>
        <p:spPr>
          <a:xfrm>
            <a:off x="457200" y="2209800"/>
            <a:ext cx="8229600" cy="2057400"/>
          </a:xfrm>
        </p:spPr>
        <p:txBody>
          <a:bodyPr>
            <a:normAutofit/>
          </a:bodyPr>
          <a:lstStyle/>
          <a:p>
            <a:pPr lvl="0">
              <a:buFont typeface="Wingdings" pitchFamily="2" charset="2"/>
              <a:buChar char="Ø"/>
            </a:pPr>
            <a:r>
              <a:rPr lang="en-US" sz="2800" b="1" dirty="0" smtClean="0"/>
              <a:t>DPR shall be part of RFP as earlier</a:t>
            </a:r>
            <a:endParaRPr lang="en-IN" sz="2800" b="1" dirty="0" smtClean="0"/>
          </a:p>
          <a:p>
            <a:pPr lvl="0">
              <a:buFont typeface="Wingdings" pitchFamily="2" charset="2"/>
              <a:buChar char="Ø"/>
            </a:pPr>
            <a:r>
              <a:rPr lang="en-US" sz="2800" b="1" dirty="0" smtClean="0">
                <a:solidFill>
                  <a:srgbClr val="FF0000"/>
                </a:solidFill>
              </a:rPr>
              <a:t>1.1.2 &amp; 1.1.3, 1.23 &amp; 2.1.3 and 2.1.6, 2.1.7 with 1.2.4 merged</a:t>
            </a:r>
            <a:endParaRPr lang="en-IN" sz="2800" b="1" dirty="0" smtClean="0">
              <a:solidFill>
                <a:srgbClr val="FF0000"/>
              </a:solidFill>
            </a:endParaRPr>
          </a:p>
        </p:txBody>
      </p:sp>
      <p:sp>
        <p:nvSpPr>
          <p:cNvPr id="5" name="Footer Placeholder 2"/>
          <p:cNvSpPr>
            <a:spLocks noGrp="1"/>
          </p:cNvSpPr>
          <p:nvPr>
            <p:ph type="ftr" sz="quarter" idx="11"/>
          </p:nvPr>
        </p:nvSpPr>
        <p:spPr>
          <a:xfrm>
            <a:off x="6172200" y="6324600"/>
            <a:ext cx="2895600" cy="365125"/>
          </a:xfrm>
        </p:spPr>
        <p:txBody>
          <a:bodyPr/>
          <a:lstStyle/>
          <a:p>
            <a:r>
              <a:rPr lang="en-US" b="1" dirty="0" smtClean="0">
                <a:solidFill>
                  <a:srgbClr val="00B050"/>
                </a:solidFill>
                <a:latin typeface="Comic Sans MS" pitchFamily="66" charset="0"/>
              </a:rPr>
              <a:t>Prepared by :- Y.C Srivastava</a:t>
            </a:r>
            <a:br>
              <a:rPr lang="en-US" b="1" dirty="0" smtClean="0">
                <a:solidFill>
                  <a:srgbClr val="00B050"/>
                </a:solidFill>
                <a:latin typeface="Comic Sans MS" pitchFamily="66" charset="0"/>
              </a:rPr>
            </a:br>
            <a:r>
              <a:rPr lang="en-US" b="1" dirty="0" smtClean="0">
                <a:solidFill>
                  <a:srgbClr val="00B050"/>
                </a:solidFill>
                <a:latin typeface="Comic Sans MS" pitchFamily="66" charset="0"/>
              </a:rPr>
              <a:t>General Manager (T), NHIDCL, HQ</a:t>
            </a:r>
            <a:endParaRPr lang="en-US" b="1" dirty="0">
              <a:solidFill>
                <a:srgbClr val="00B050"/>
              </a:solidFill>
              <a:latin typeface="Comic Sans MS" pitchFamily="66"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7802"/>
            <a:ext cx="8229600" cy="639762"/>
          </a:xfrm>
        </p:spPr>
        <p:txBody>
          <a:bodyPr>
            <a:noAutofit/>
          </a:bodyPr>
          <a:lstStyle/>
          <a:p>
            <a:pPr lvl="0"/>
            <a:r>
              <a:rPr lang="en-US" sz="2800" b="1" dirty="0" smtClean="0">
                <a:solidFill>
                  <a:srgbClr val="FF0000"/>
                </a:solidFill>
              </a:rPr>
              <a:t>Instruction to bidders</a:t>
            </a:r>
            <a:r>
              <a:rPr lang="en-IN" sz="2800" b="1" dirty="0" smtClean="0">
                <a:solidFill>
                  <a:srgbClr val="FF0000"/>
                </a:solidFill>
              </a:rPr>
              <a:t> (Section-2)</a:t>
            </a:r>
            <a:endParaRPr lang="en-IN" sz="2800" b="1" dirty="0">
              <a:solidFill>
                <a:srgbClr val="FF0000"/>
              </a:solidFill>
            </a:endParaRPr>
          </a:p>
        </p:txBody>
      </p:sp>
      <p:sp>
        <p:nvSpPr>
          <p:cNvPr id="3" name="Content Placeholder 2"/>
          <p:cNvSpPr>
            <a:spLocks noGrp="1"/>
          </p:cNvSpPr>
          <p:nvPr>
            <p:ph idx="1"/>
          </p:nvPr>
        </p:nvSpPr>
        <p:spPr>
          <a:xfrm>
            <a:off x="304800" y="587484"/>
            <a:ext cx="8686800" cy="6270516"/>
          </a:xfrm>
        </p:spPr>
        <p:txBody>
          <a:bodyPr>
            <a:noAutofit/>
          </a:bodyPr>
          <a:lstStyle/>
          <a:p>
            <a:pPr lvl="0" algn="just">
              <a:buFont typeface="Wingdings" pitchFamily="2" charset="2"/>
              <a:buChar char="Ø"/>
            </a:pPr>
            <a:r>
              <a:rPr lang="en-US" sz="2800" b="1" dirty="0" smtClean="0"/>
              <a:t>Condition for more than 50% stake by outsider remained same i.e. subject to approval of competent Authority. If this situation arises after LOA and L1 denied security clearance than L-2 &amp; L-3 can be offered.</a:t>
            </a:r>
            <a:endParaRPr lang="en-IN" sz="2800" b="1" dirty="0" smtClean="0"/>
          </a:p>
          <a:p>
            <a:pPr lvl="0" algn="just">
              <a:buFont typeface="Wingdings" pitchFamily="2" charset="2"/>
              <a:buChar char="Ø"/>
            </a:pPr>
            <a:r>
              <a:rPr lang="en-US" sz="2800" b="1" dirty="0" smtClean="0">
                <a:solidFill>
                  <a:srgbClr val="C00000"/>
                </a:solidFill>
              </a:rPr>
              <a:t>The clause 2.1.18 vide which if bidder is barred the </a:t>
            </a:r>
            <a:r>
              <a:rPr lang="en-US" sz="2800" b="1" dirty="0" err="1" smtClean="0">
                <a:solidFill>
                  <a:srgbClr val="C00000"/>
                </a:solidFill>
              </a:rPr>
              <a:t>MoRTH</a:t>
            </a:r>
            <a:r>
              <a:rPr lang="en-US" sz="2800" b="1" dirty="0" smtClean="0">
                <a:solidFill>
                  <a:srgbClr val="C00000"/>
                </a:solidFill>
              </a:rPr>
              <a:t> is not eligible for bidding has been deleted and </a:t>
            </a:r>
            <a:endParaRPr lang="en-IN" sz="2800" b="1" dirty="0" smtClean="0">
              <a:solidFill>
                <a:srgbClr val="C00000"/>
              </a:solidFill>
            </a:endParaRPr>
          </a:p>
          <a:p>
            <a:pPr lvl="0" algn="just">
              <a:buFont typeface="Wingdings" pitchFamily="2" charset="2"/>
              <a:buChar char="Ø"/>
            </a:pPr>
            <a:r>
              <a:rPr lang="en-US" sz="2800" b="1" dirty="0" smtClean="0"/>
              <a:t>Vide clauses 2.1.14 (iii) word ‘non performer’ used and definition of non performer given with 13 explicit parameters including termination</a:t>
            </a:r>
            <a:endParaRPr lang="en-IN" sz="2800" b="1" dirty="0" smtClean="0"/>
          </a:p>
          <a:p>
            <a:pPr lvl="0" algn="just">
              <a:buFont typeface="Wingdings" pitchFamily="2" charset="2"/>
              <a:buChar char="Ø"/>
            </a:pPr>
            <a:r>
              <a:rPr lang="en-US" sz="2800" b="1" dirty="0" smtClean="0">
                <a:solidFill>
                  <a:srgbClr val="C00000"/>
                </a:solidFill>
              </a:rPr>
              <a:t>JV for more than Rs.100 Cr. intact  </a:t>
            </a:r>
            <a:endParaRPr lang="en-IN" sz="2800" b="1" dirty="0" smtClean="0">
              <a:solidFill>
                <a:srgbClr val="C00000"/>
              </a:solidFill>
            </a:endParaRPr>
          </a:p>
          <a:p>
            <a:pPr lvl="0" algn="just">
              <a:buFont typeface="Wingdings" pitchFamily="2" charset="2"/>
              <a:buChar char="Ø"/>
            </a:pPr>
            <a:r>
              <a:rPr lang="en-US" sz="2800" b="1" dirty="0" smtClean="0">
                <a:solidFill>
                  <a:srgbClr val="FF0000"/>
                </a:solidFill>
              </a:rPr>
              <a:t>Bid capacity updated Bonus in last 5 years shall be added.</a:t>
            </a:r>
            <a:endParaRPr lang="en-IN" sz="2800" b="1" dirty="0" smtClean="0">
              <a:solidFill>
                <a:srgbClr val="FF0000"/>
              </a:solidFill>
            </a:endParaRPr>
          </a:p>
        </p:txBody>
      </p:sp>
      <p:sp>
        <p:nvSpPr>
          <p:cNvPr id="5" name="Footer Placeholder 2"/>
          <p:cNvSpPr>
            <a:spLocks noGrp="1"/>
          </p:cNvSpPr>
          <p:nvPr>
            <p:ph type="ftr" sz="quarter" idx="11"/>
          </p:nvPr>
        </p:nvSpPr>
        <p:spPr>
          <a:xfrm>
            <a:off x="6172200" y="6324600"/>
            <a:ext cx="2895600" cy="365125"/>
          </a:xfrm>
        </p:spPr>
        <p:txBody>
          <a:bodyPr/>
          <a:lstStyle/>
          <a:p>
            <a:r>
              <a:rPr lang="en-US" b="1" dirty="0" smtClean="0">
                <a:solidFill>
                  <a:srgbClr val="00B050"/>
                </a:solidFill>
                <a:latin typeface="Comic Sans MS" pitchFamily="66" charset="0"/>
              </a:rPr>
              <a:t>Prepared by :- Y.C Srivastava</a:t>
            </a:r>
            <a:br>
              <a:rPr lang="en-US" b="1" dirty="0" smtClean="0">
                <a:solidFill>
                  <a:srgbClr val="00B050"/>
                </a:solidFill>
                <a:latin typeface="Comic Sans MS" pitchFamily="66" charset="0"/>
              </a:rPr>
            </a:br>
            <a:r>
              <a:rPr lang="en-US" b="1" dirty="0" smtClean="0">
                <a:solidFill>
                  <a:srgbClr val="00B050"/>
                </a:solidFill>
                <a:latin typeface="Comic Sans MS" pitchFamily="66" charset="0"/>
              </a:rPr>
              <a:t>General Manager (T), NHIDCL, HQ</a:t>
            </a:r>
            <a:endParaRPr lang="en-US" b="1" dirty="0">
              <a:solidFill>
                <a:srgbClr val="00B050"/>
              </a:solidFill>
              <a:latin typeface="Comic Sans MS" pitchFamily="66"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7802"/>
            <a:ext cx="8229600" cy="639762"/>
          </a:xfrm>
        </p:spPr>
        <p:txBody>
          <a:bodyPr>
            <a:noAutofit/>
          </a:bodyPr>
          <a:lstStyle/>
          <a:p>
            <a:pPr lvl="0"/>
            <a:r>
              <a:rPr lang="en-US" sz="2800" b="1" dirty="0" smtClean="0">
                <a:solidFill>
                  <a:srgbClr val="FF0000"/>
                </a:solidFill>
              </a:rPr>
              <a:t>Instruction to bidders</a:t>
            </a:r>
            <a:r>
              <a:rPr lang="en-IN" sz="2800" b="1" dirty="0" smtClean="0">
                <a:solidFill>
                  <a:srgbClr val="FF0000"/>
                </a:solidFill>
              </a:rPr>
              <a:t> (Section-2)</a:t>
            </a:r>
            <a:endParaRPr lang="en-IN" sz="2800" b="1" dirty="0">
              <a:solidFill>
                <a:srgbClr val="FF0000"/>
              </a:solidFill>
            </a:endParaRPr>
          </a:p>
        </p:txBody>
      </p:sp>
      <p:sp>
        <p:nvSpPr>
          <p:cNvPr id="3" name="Content Placeholder 2"/>
          <p:cNvSpPr>
            <a:spLocks noGrp="1"/>
          </p:cNvSpPr>
          <p:nvPr>
            <p:ph idx="1"/>
          </p:nvPr>
        </p:nvSpPr>
        <p:spPr>
          <a:xfrm>
            <a:off x="228600" y="410508"/>
            <a:ext cx="8686800" cy="6270516"/>
          </a:xfrm>
        </p:spPr>
        <p:txBody>
          <a:bodyPr>
            <a:noAutofit/>
          </a:bodyPr>
          <a:lstStyle/>
          <a:p>
            <a:pPr lvl="0" algn="just">
              <a:buFont typeface="Wingdings" pitchFamily="2" charset="2"/>
              <a:buChar char="Ø"/>
            </a:pPr>
            <a:r>
              <a:rPr lang="en-US" sz="2800" b="1" dirty="0" smtClean="0"/>
              <a:t>Highway sector redefined as highways, expressways, bridges, tunnel and airfield by deleting Railways, Metro rails &amp; ports and added in core sector</a:t>
            </a:r>
            <a:endParaRPr lang="en-IN" sz="2800" b="1" dirty="0" smtClean="0"/>
          </a:p>
          <a:p>
            <a:pPr lvl="0" algn="just">
              <a:buFont typeface="Wingdings" pitchFamily="2" charset="2"/>
              <a:buChar char="Ø"/>
            </a:pPr>
            <a:r>
              <a:rPr lang="en-US" sz="2800" b="1" dirty="0" smtClean="0">
                <a:solidFill>
                  <a:srgbClr val="C00000"/>
                </a:solidFill>
              </a:rPr>
              <a:t>Performance Bank Guarantee to be submitted within 30 days against the earlier 10 days.</a:t>
            </a:r>
            <a:endParaRPr lang="en-IN" sz="2800" b="1" dirty="0" smtClean="0">
              <a:solidFill>
                <a:srgbClr val="C00000"/>
              </a:solidFill>
            </a:endParaRPr>
          </a:p>
          <a:p>
            <a:pPr lvl="0" algn="just">
              <a:buFont typeface="Wingdings" pitchFamily="2" charset="2"/>
              <a:buChar char="Ø"/>
            </a:pPr>
            <a:r>
              <a:rPr lang="en-US" sz="2800" b="1" dirty="0" smtClean="0"/>
              <a:t>Three new annexure added </a:t>
            </a:r>
          </a:p>
          <a:p>
            <a:pPr lvl="1" algn="just">
              <a:buFont typeface="Wingdings" pitchFamily="2" charset="2"/>
              <a:buChar char="§"/>
            </a:pPr>
            <a:r>
              <a:rPr lang="en-US" b="1" dirty="0" smtClean="0"/>
              <a:t>one declaring no investigation pending against bidder in India or outside India</a:t>
            </a:r>
            <a:endParaRPr lang="en-IN" b="1" dirty="0" smtClean="0"/>
          </a:p>
          <a:p>
            <a:pPr lvl="1" algn="just">
              <a:buFont typeface="Wingdings" pitchFamily="2" charset="2"/>
              <a:buChar char="§"/>
            </a:pPr>
            <a:r>
              <a:rPr lang="en-US" b="1" dirty="0" smtClean="0">
                <a:solidFill>
                  <a:srgbClr val="C00000"/>
                </a:solidFill>
              </a:rPr>
              <a:t>Second for amount of bonus received in last 5 years.</a:t>
            </a:r>
            <a:endParaRPr lang="en-IN" b="1" dirty="0" smtClean="0">
              <a:solidFill>
                <a:srgbClr val="C00000"/>
              </a:solidFill>
            </a:endParaRPr>
          </a:p>
          <a:p>
            <a:pPr lvl="1" algn="just">
              <a:buFont typeface="Wingdings" pitchFamily="2" charset="2"/>
              <a:buChar char="§"/>
            </a:pPr>
            <a:r>
              <a:rPr lang="en-US" b="1" dirty="0" smtClean="0"/>
              <a:t>Third stating that Contractor has not failed to complete the work beyond 90 days of scheduled PDC of work costing more than Rs.300 Cr.</a:t>
            </a:r>
            <a:endParaRPr lang="en-IN" b="1" dirty="0"/>
          </a:p>
        </p:txBody>
      </p:sp>
      <p:sp>
        <p:nvSpPr>
          <p:cNvPr id="5" name="Footer Placeholder 2"/>
          <p:cNvSpPr>
            <a:spLocks noGrp="1"/>
          </p:cNvSpPr>
          <p:nvPr>
            <p:ph type="ftr" sz="quarter" idx="11"/>
          </p:nvPr>
        </p:nvSpPr>
        <p:spPr>
          <a:xfrm>
            <a:off x="6172200" y="6324600"/>
            <a:ext cx="2895600" cy="365125"/>
          </a:xfrm>
        </p:spPr>
        <p:txBody>
          <a:bodyPr/>
          <a:lstStyle/>
          <a:p>
            <a:r>
              <a:rPr lang="en-US" b="1" dirty="0" smtClean="0">
                <a:solidFill>
                  <a:srgbClr val="00B050"/>
                </a:solidFill>
                <a:latin typeface="Comic Sans MS" pitchFamily="66" charset="0"/>
              </a:rPr>
              <a:t>Prepared by :- Y.C Srivastava</a:t>
            </a:r>
            <a:br>
              <a:rPr lang="en-US" b="1" dirty="0" smtClean="0">
                <a:solidFill>
                  <a:srgbClr val="00B050"/>
                </a:solidFill>
                <a:latin typeface="Comic Sans MS" pitchFamily="66" charset="0"/>
              </a:rPr>
            </a:br>
            <a:r>
              <a:rPr lang="en-US" b="1" dirty="0" smtClean="0">
                <a:solidFill>
                  <a:srgbClr val="00B050"/>
                </a:solidFill>
                <a:latin typeface="Comic Sans MS" pitchFamily="66" charset="0"/>
              </a:rPr>
              <a:t>General Manager (T), NHIDCL, HQ</a:t>
            </a:r>
            <a:endParaRPr lang="en-US" b="1" dirty="0">
              <a:solidFill>
                <a:srgbClr val="00B050"/>
              </a:solidFill>
              <a:latin typeface="Comic Sans MS" pitchFamily="66"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style>
          <a:lnRef idx="2">
            <a:schemeClr val="accent2"/>
          </a:lnRef>
          <a:fillRef idx="1">
            <a:schemeClr val="lt1"/>
          </a:fillRef>
          <a:effectRef idx="0">
            <a:schemeClr val="accent2"/>
          </a:effectRef>
          <a:fontRef idx="minor">
            <a:schemeClr val="dk1"/>
          </a:fontRef>
        </p:style>
        <p:txBody>
          <a:bodyPr anchor="ctr">
            <a:normAutofit/>
          </a:bodyPr>
          <a:lstStyle/>
          <a:p>
            <a:pPr algn="ctr">
              <a:buNone/>
            </a:pPr>
            <a:r>
              <a:rPr lang="en-US" sz="6600" b="1" dirty="0" smtClean="0">
                <a:latin typeface="AR BERKLEY" pitchFamily="2" charset="0"/>
              </a:rPr>
              <a:t>Major Amendments in Schedules</a:t>
            </a:r>
            <a:endParaRPr lang="en-IN" sz="6600" b="1" dirty="0">
              <a:latin typeface="AR BERKLEY" pitchFamily="2" charset="0"/>
            </a:endParaRPr>
          </a:p>
        </p:txBody>
      </p:sp>
      <p:sp>
        <p:nvSpPr>
          <p:cNvPr id="5" name="Footer Placeholder 2"/>
          <p:cNvSpPr>
            <a:spLocks noGrp="1"/>
          </p:cNvSpPr>
          <p:nvPr>
            <p:ph type="ftr" sz="quarter" idx="11"/>
          </p:nvPr>
        </p:nvSpPr>
        <p:spPr>
          <a:xfrm>
            <a:off x="6172200" y="6324600"/>
            <a:ext cx="2895600" cy="365125"/>
          </a:xfrm>
        </p:spPr>
        <p:txBody>
          <a:bodyPr/>
          <a:lstStyle/>
          <a:p>
            <a:r>
              <a:rPr lang="en-US" b="1" dirty="0" smtClean="0">
                <a:solidFill>
                  <a:srgbClr val="00B050"/>
                </a:solidFill>
                <a:latin typeface="Comic Sans MS" pitchFamily="66" charset="0"/>
              </a:rPr>
              <a:t>Prepared by :- Y.C Srivastava</a:t>
            </a:r>
            <a:br>
              <a:rPr lang="en-US" b="1" dirty="0" smtClean="0">
                <a:solidFill>
                  <a:srgbClr val="00B050"/>
                </a:solidFill>
                <a:latin typeface="Comic Sans MS" pitchFamily="66" charset="0"/>
              </a:rPr>
            </a:br>
            <a:r>
              <a:rPr lang="en-US" b="1" dirty="0" smtClean="0">
                <a:solidFill>
                  <a:srgbClr val="00B050"/>
                </a:solidFill>
                <a:latin typeface="Comic Sans MS" pitchFamily="66" charset="0"/>
              </a:rPr>
              <a:t>General Manager (T), NHIDCL, HQ</a:t>
            </a:r>
            <a:endParaRPr lang="en-US" b="1" dirty="0">
              <a:solidFill>
                <a:srgbClr val="00B050"/>
              </a:solidFill>
              <a:latin typeface="Comic Sans MS" pitchFamily="66"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57200"/>
          </a:xfrm>
        </p:spPr>
        <p:txBody>
          <a:bodyPr>
            <a:noAutofit/>
          </a:bodyPr>
          <a:lstStyle/>
          <a:p>
            <a:r>
              <a:rPr lang="en-US" sz="2800" b="1" dirty="0" smtClean="0">
                <a:solidFill>
                  <a:srgbClr val="FF0000"/>
                </a:solidFill>
              </a:rPr>
              <a:t>Amendment in Schedules</a:t>
            </a:r>
            <a:endParaRPr lang="en-IN" sz="2800" b="1" dirty="0">
              <a:solidFill>
                <a:srgbClr val="FF0000"/>
              </a:solidFill>
            </a:endParaRPr>
          </a:p>
        </p:txBody>
      </p:sp>
      <p:sp>
        <p:nvSpPr>
          <p:cNvPr id="3" name="Content Placeholder 2"/>
          <p:cNvSpPr>
            <a:spLocks noGrp="1"/>
          </p:cNvSpPr>
          <p:nvPr>
            <p:ph idx="1"/>
          </p:nvPr>
        </p:nvSpPr>
        <p:spPr>
          <a:xfrm>
            <a:off x="228600" y="457200"/>
            <a:ext cx="8610600" cy="6019800"/>
          </a:xfrm>
        </p:spPr>
        <p:txBody>
          <a:bodyPr>
            <a:noAutofit/>
          </a:bodyPr>
          <a:lstStyle/>
          <a:p>
            <a:pPr lvl="0" algn="just">
              <a:buFont typeface="Wingdings" pitchFamily="2" charset="2"/>
              <a:buChar char="Ø"/>
            </a:pPr>
            <a:r>
              <a:rPr lang="en-US" sz="2000" b="1" dirty="0" smtClean="0"/>
              <a:t>No major changes in A to G (G has been modified as per DCA)</a:t>
            </a:r>
            <a:endParaRPr lang="en-IN" sz="2000" b="1" dirty="0" smtClean="0"/>
          </a:p>
          <a:p>
            <a:pPr lvl="0" algn="just">
              <a:buFont typeface="Wingdings" pitchFamily="2" charset="2"/>
              <a:buChar char="Ø"/>
            </a:pPr>
            <a:r>
              <a:rPr lang="en-US" sz="2000" b="1" dirty="0" smtClean="0">
                <a:solidFill>
                  <a:srgbClr val="C00000"/>
                </a:solidFill>
              </a:rPr>
              <a:t>Format of Schedule ‘B’ reframed</a:t>
            </a:r>
            <a:endParaRPr lang="en-IN" sz="2000" b="1" dirty="0" smtClean="0">
              <a:solidFill>
                <a:srgbClr val="C00000"/>
              </a:solidFill>
            </a:endParaRPr>
          </a:p>
          <a:p>
            <a:pPr lvl="0" algn="just">
              <a:buFont typeface="Wingdings" pitchFamily="2" charset="2"/>
              <a:buChar char="Ø"/>
            </a:pPr>
            <a:r>
              <a:rPr lang="en-US" sz="2000" b="1" dirty="0" smtClean="0"/>
              <a:t>Minor changes in Schedule ‘H’</a:t>
            </a:r>
          </a:p>
          <a:p>
            <a:pPr lvl="0" algn="just">
              <a:buFont typeface="Wingdings" pitchFamily="2" charset="2"/>
              <a:buChar char="Ø"/>
            </a:pPr>
            <a:r>
              <a:rPr lang="en-US" sz="2000" b="1" dirty="0" smtClean="0">
                <a:solidFill>
                  <a:srgbClr val="C00000"/>
                </a:solidFill>
              </a:rPr>
              <a:t>Schedule ‘H’ -	Earthwork of shoulder</a:t>
            </a:r>
            <a:endParaRPr lang="en-IN" sz="2000" b="1" dirty="0" smtClean="0">
              <a:solidFill>
                <a:srgbClr val="C00000"/>
              </a:solidFill>
            </a:endParaRPr>
          </a:p>
          <a:p>
            <a:pPr lvl="0" algn="just">
              <a:buFont typeface="Wingdings" pitchFamily="2" charset="2"/>
              <a:buChar char="Ø"/>
            </a:pPr>
            <a:r>
              <a:rPr lang="en-US" sz="2000" b="1" dirty="0" smtClean="0">
                <a:solidFill>
                  <a:srgbClr val="FF0000"/>
                </a:solidFill>
              </a:rPr>
              <a:t>Schedule ‘K’ i.e. tests on completion has now been elaborate and following 5 test vide clause 5 made mandatory</a:t>
            </a:r>
            <a:endParaRPr lang="en-IN" sz="2000" b="1" dirty="0" smtClean="0">
              <a:solidFill>
                <a:srgbClr val="FF0000"/>
              </a:solidFill>
            </a:endParaRPr>
          </a:p>
          <a:p>
            <a:pPr lvl="1" algn="just">
              <a:buFont typeface="Wingdings" pitchFamily="2" charset="2"/>
              <a:buChar char="§"/>
            </a:pPr>
            <a:r>
              <a:rPr lang="en-US" sz="2000" b="1" dirty="0" smtClean="0">
                <a:solidFill>
                  <a:srgbClr val="FF0000"/>
                </a:solidFill>
              </a:rPr>
              <a:t>Surface defects of pavement by Network Survey Vehicle (NSU)</a:t>
            </a:r>
            <a:endParaRPr lang="en-IN" sz="2000" b="1" dirty="0" smtClean="0">
              <a:solidFill>
                <a:srgbClr val="FF0000"/>
              </a:solidFill>
            </a:endParaRPr>
          </a:p>
          <a:p>
            <a:pPr lvl="1" algn="just">
              <a:buFont typeface="Wingdings" pitchFamily="2" charset="2"/>
              <a:buChar char="§"/>
            </a:pPr>
            <a:r>
              <a:rPr lang="en-US" sz="2000" b="1" dirty="0" smtClean="0">
                <a:solidFill>
                  <a:srgbClr val="FF0000"/>
                </a:solidFill>
              </a:rPr>
              <a:t>Roughness of pavement by NSU</a:t>
            </a:r>
            <a:endParaRPr lang="en-IN" sz="2000" b="1" dirty="0" smtClean="0">
              <a:solidFill>
                <a:srgbClr val="FF0000"/>
              </a:solidFill>
            </a:endParaRPr>
          </a:p>
          <a:p>
            <a:pPr lvl="1" algn="just">
              <a:buFont typeface="Wingdings" pitchFamily="2" charset="2"/>
              <a:buChar char="§"/>
            </a:pPr>
            <a:r>
              <a:rPr lang="en-US" sz="2000" b="1" dirty="0" smtClean="0">
                <a:solidFill>
                  <a:srgbClr val="FF0000"/>
                </a:solidFill>
              </a:rPr>
              <a:t>Strength of pavement by falling weight </a:t>
            </a:r>
            <a:r>
              <a:rPr lang="en-US" sz="2000" b="1" dirty="0" err="1" smtClean="0">
                <a:solidFill>
                  <a:srgbClr val="FF0000"/>
                </a:solidFill>
              </a:rPr>
              <a:t>detectometer</a:t>
            </a:r>
            <a:endParaRPr lang="en-IN" sz="2000" b="1" dirty="0" smtClean="0">
              <a:solidFill>
                <a:srgbClr val="FF0000"/>
              </a:solidFill>
            </a:endParaRPr>
          </a:p>
          <a:p>
            <a:pPr lvl="1" algn="just">
              <a:buFont typeface="Wingdings" pitchFamily="2" charset="2"/>
              <a:buChar char="§"/>
            </a:pPr>
            <a:r>
              <a:rPr lang="en-US" sz="2000" b="1" dirty="0" smtClean="0">
                <a:solidFill>
                  <a:srgbClr val="FF0000"/>
                </a:solidFill>
              </a:rPr>
              <a:t>Test of bridges by Mobile Bridge Inspection Unit (MBU)</a:t>
            </a:r>
            <a:endParaRPr lang="en-IN" sz="2000" b="1" dirty="0" smtClean="0">
              <a:solidFill>
                <a:srgbClr val="FF0000"/>
              </a:solidFill>
            </a:endParaRPr>
          </a:p>
          <a:p>
            <a:pPr lvl="1" algn="just">
              <a:buFont typeface="Wingdings" pitchFamily="2" charset="2"/>
              <a:buChar char="§"/>
            </a:pPr>
            <a:r>
              <a:rPr lang="en-US" sz="2000" b="1" dirty="0" smtClean="0">
                <a:solidFill>
                  <a:srgbClr val="FF0000"/>
                </a:solidFill>
              </a:rPr>
              <a:t>Road signs test by Retro – </a:t>
            </a:r>
            <a:r>
              <a:rPr lang="en-US" sz="2000" b="1" dirty="0" err="1" smtClean="0">
                <a:solidFill>
                  <a:srgbClr val="FF0000"/>
                </a:solidFill>
              </a:rPr>
              <a:t>reflectometer</a:t>
            </a:r>
            <a:r>
              <a:rPr lang="en-US" sz="2000" b="1" dirty="0" smtClean="0">
                <a:solidFill>
                  <a:srgbClr val="FF0000"/>
                </a:solidFill>
              </a:rPr>
              <a:t>  </a:t>
            </a:r>
            <a:endParaRPr lang="en-IN" sz="2000" b="1" dirty="0" smtClean="0">
              <a:solidFill>
                <a:srgbClr val="FF0000"/>
              </a:solidFill>
            </a:endParaRPr>
          </a:p>
          <a:p>
            <a:pPr lvl="0" algn="just">
              <a:buFont typeface="Wingdings" pitchFamily="2" charset="2"/>
              <a:buChar char="Ø"/>
            </a:pPr>
            <a:r>
              <a:rPr lang="en-US" sz="2000" b="1" dirty="0" smtClean="0"/>
              <a:t>NSU to be done before issue of completion certificate</a:t>
            </a:r>
            <a:endParaRPr lang="en-IN" sz="2000" b="1" dirty="0" smtClean="0"/>
          </a:p>
          <a:p>
            <a:pPr lvl="0" algn="just">
              <a:buFont typeface="Wingdings" pitchFamily="2" charset="2"/>
              <a:buChar char="Ø"/>
            </a:pPr>
            <a:r>
              <a:rPr lang="en-US" sz="2000" b="1" dirty="0" smtClean="0">
                <a:solidFill>
                  <a:srgbClr val="C00000"/>
                </a:solidFill>
              </a:rPr>
              <a:t>In schedule ‘P’, insurance of 15% of Contract price to be maintained between CC and DLP in addition to other applicable insurance as per Law.</a:t>
            </a:r>
            <a:endParaRPr lang="en-IN" sz="2000" b="1" dirty="0" smtClean="0">
              <a:solidFill>
                <a:srgbClr val="C00000"/>
              </a:solidFill>
            </a:endParaRPr>
          </a:p>
          <a:p>
            <a:pPr lvl="0" algn="just">
              <a:buFont typeface="Wingdings" pitchFamily="2" charset="2"/>
              <a:buChar char="Ø"/>
            </a:pPr>
            <a:r>
              <a:rPr lang="en-US" sz="2000" b="1" dirty="0" smtClean="0"/>
              <a:t>Addition of schedule ‘Q’ for Tests on completion of maintenance period for Riding quality test (2200 mm / Km) and visual &amp; physical test.</a:t>
            </a:r>
            <a:endParaRPr lang="en-IN" sz="2000" b="1" dirty="0" smtClean="0"/>
          </a:p>
          <a:p>
            <a:pPr lvl="0" algn="just">
              <a:buFont typeface="Wingdings" pitchFamily="2" charset="2"/>
              <a:buChar char="Ø"/>
            </a:pPr>
            <a:r>
              <a:rPr lang="en-US" sz="2000" b="1" dirty="0" smtClean="0">
                <a:solidFill>
                  <a:srgbClr val="C00000"/>
                </a:solidFill>
              </a:rPr>
              <a:t>Additions of Schedule ‘R’ format for taking over certificate is enclosed now.</a:t>
            </a:r>
          </a:p>
        </p:txBody>
      </p:sp>
      <p:sp>
        <p:nvSpPr>
          <p:cNvPr id="5" name="Footer Placeholder 2"/>
          <p:cNvSpPr>
            <a:spLocks noGrp="1"/>
          </p:cNvSpPr>
          <p:nvPr>
            <p:ph type="ftr" sz="quarter" idx="11"/>
          </p:nvPr>
        </p:nvSpPr>
        <p:spPr>
          <a:xfrm>
            <a:off x="6172200" y="6477000"/>
            <a:ext cx="2895600" cy="381000"/>
          </a:xfrm>
        </p:spPr>
        <p:txBody>
          <a:bodyPr/>
          <a:lstStyle/>
          <a:p>
            <a:r>
              <a:rPr lang="en-US" b="1" dirty="0" smtClean="0">
                <a:solidFill>
                  <a:srgbClr val="00B050"/>
                </a:solidFill>
                <a:latin typeface="Comic Sans MS" pitchFamily="66" charset="0"/>
              </a:rPr>
              <a:t>Prepared by :- Y.C Srivastava</a:t>
            </a:r>
            <a:br>
              <a:rPr lang="en-US" b="1" dirty="0" smtClean="0">
                <a:solidFill>
                  <a:srgbClr val="00B050"/>
                </a:solidFill>
                <a:latin typeface="Comic Sans MS" pitchFamily="66" charset="0"/>
              </a:rPr>
            </a:br>
            <a:r>
              <a:rPr lang="en-US" b="1" dirty="0" smtClean="0">
                <a:solidFill>
                  <a:srgbClr val="00B050"/>
                </a:solidFill>
                <a:latin typeface="Comic Sans MS" pitchFamily="66" charset="0"/>
              </a:rPr>
              <a:t>General Manager (T), NHIDCL, HQ</a:t>
            </a:r>
            <a:endParaRPr lang="en-US" b="1" dirty="0">
              <a:solidFill>
                <a:srgbClr val="00B050"/>
              </a:solidFill>
              <a:latin typeface="Comic Sans MS" pitchFamily="66"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2410"/>
            <a:ext cx="8229600" cy="639762"/>
          </a:xfrm>
        </p:spPr>
        <p:txBody>
          <a:bodyPr>
            <a:noAutofit/>
          </a:bodyPr>
          <a:lstStyle/>
          <a:p>
            <a:r>
              <a:rPr lang="en-US" sz="3600" b="1" dirty="0" smtClean="0">
                <a:solidFill>
                  <a:srgbClr val="FF0000"/>
                </a:solidFill>
              </a:rPr>
              <a:t>Errors in the Model documents</a:t>
            </a:r>
            <a:endParaRPr lang="en-IN" sz="3600" b="1" dirty="0">
              <a:solidFill>
                <a:srgbClr val="FF0000"/>
              </a:solidFill>
            </a:endParaRPr>
          </a:p>
        </p:txBody>
      </p:sp>
      <p:sp>
        <p:nvSpPr>
          <p:cNvPr id="3" name="Content Placeholder 2"/>
          <p:cNvSpPr>
            <a:spLocks noGrp="1"/>
          </p:cNvSpPr>
          <p:nvPr>
            <p:ph idx="1"/>
          </p:nvPr>
        </p:nvSpPr>
        <p:spPr>
          <a:xfrm>
            <a:off x="457200" y="1066800"/>
            <a:ext cx="8229600" cy="5410200"/>
          </a:xfrm>
        </p:spPr>
        <p:txBody>
          <a:bodyPr>
            <a:noAutofit/>
          </a:bodyPr>
          <a:lstStyle/>
          <a:p>
            <a:pPr lvl="0" algn="just"/>
            <a:r>
              <a:rPr lang="en-US" sz="2400" b="1" dirty="0" smtClean="0"/>
              <a:t>Error in DCA</a:t>
            </a:r>
            <a:endParaRPr lang="en-IN" sz="2400" b="1" dirty="0" smtClean="0"/>
          </a:p>
          <a:p>
            <a:pPr lvl="0" algn="just"/>
            <a:r>
              <a:rPr lang="en-US" sz="2400" b="1" dirty="0" smtClean="0">
                <a:solidFill>
                  <a:srgbClr val="FF0000"/>
                </a:solidFill>
              </a:rPr>
              <a:t>Clauses 23.5.2 Authority Engineer to intimate valuation of unpaid works in 30 days whereas by 23.5.1, Authority Engineer has been directed to proceed within 45 days for such valuation. The contradiction to be reconsidered by making provision in 23.5.1 as 15 days or in 23.5.2 as 60 days </a:t>
            </a:r>
          </a:p>
          <a:p>
            <a:pPr lvl="0" algn="just">
              <a:buNone/>
            </a:pPr>
            <a:endParaRPr lang="en-US" sz="2400" b="1" dirty="0" smtClean="0"/>
          </a:p>
        </p:txBody>
      </p:sp>
      <p:sp>
        <p:nvSpPr>
          <p:cNvPr id="5" name="Footer Placeholder 2"/>
          <p:cNvSpPr>
            <a:spLocks noGrp="1"/>
          </p:cNvSpPr>
          <p:nvPr>
            <p:ph type="ftr" sz="quarter" idx="11"/>
          </p:nvPr>
        </p:nvSpPr>
        <p:spPr>
          <a:xfrm>
            <a:off x="6172200" y="6324600"/>
            <a:ext cx="2895600" cy="365125"/>
          </a:xfrm>
        </p:spPr>
        <p:txBody>
          <a:bodyPr/>
          <a:lstStyle/>
          <a:p>
            <a:r>
              <a:rPr lang="en-US" b="1" dirty="0" smtClean="0">
                <a:solidFill>
                  <a:srgbClr val="00B050"/>
                </a:solidFill>
                <a:latin typeface="Comic Sans MS" pitchFamily="66" charset="0"/>
              </a:rPr>
              <a:t>Prepared by :- Y.C Srivastava</a:t>
            </a:r>
            <a:br>
              <a:rPr lang="en-US" b="1" dirty="0" smtClean="0">
                <a:solidFill>
                  <a:srgbClr val="00B050"/>
                </a:solidFill>
                <a:latin typeface="Comic Sans MS" pitchFamily="66" charset="0"/>
              </a:rPr>
            </a:br>
            <a:r>
              <a:rPr lang="en-US" b="1" dirty="0" smtClean="0">
                <a:solidFill>
                  <a:srgbClr val="00B050"/>
                </a:solidFill>
                <a:latin typeface="Comic Sans MS" pitchFamily="66" charset="0"/>
              </a:rPr>
              <a:t>General Manager (T), NHIDCL, HQ</a:t>
            </a:r>
            <a:endParaRPr lang="en-US" b="1" dirty="0">
              <a:solidFill>
                <a:srgbClr val="00B050"/>
              </a:solidFill>
              <a:latin typeface="Comic Sans MS" pitchFamily="66"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371600" y="2895600"/>
            <a:ext cx="6629400" cy="707886"/>
          </a:xfrm>
          <a:prstGeom prst="rect">
            <a:avLst/>
          </a:prstGeom>
          <a:noFill/>
        </p:spPr>
        <p:txBody>
          <a:bodyPr wrap="square" rtlCol="0">
            <a:spAutoFit/>
          </a:bodyPr>
          <a:lstStyle/>
          <a:p>
            <a:pPr algn="ctr"/>
            <a:r>
              <a:rPr lang="en-US" sz="4000" b="1" dirty="0" smtClean="0">
                <a:solidFill>
                  <a:srgbClr val="FF0000"/>
                </a:solidFill>
              </a:rPr>
              <a:t>Thank You</a:t>
            </a:r>
            <a:endParaRPr lang="en-IN" sz="4000" b="1" dirty="0">
              <a:solidFill>
                <a:srgbClr val="FF0000"/>
              </a:solidFill>
            </a:endParaRPr>
          </a:p>
        </p:txBody>
      </p:sp>
      <p:sp>
        <p:nvSpPr>
          <p:cNvPr id="4" name="Footer Placeholder 2"/>
          <p:cNvSpPr>
            <a:spLocks noGrp="1"/>
          </p:cNvSpPr>
          <p:nvPr>
            <p:ph type="ftr" sz="quarter" idx="11"/>
          </p:nvPr>
        </p:nvSpPr>
        <p:spPr>
          <a:xfrm>
            <a:off x="6172200" y="6324600"/>
            <a:ext cx="2895600" cy="365125"/>
          </a:xfrm>
        </p:spPr>
        <p:txBody>
          <a:bodyPr/>
          <a:lstStyle/>
          <a:p>
            <a:r>
              <a:rPr lang="en-US" b="1" dirty="0" smtClean="0">
                <a:solidFill>
                  <a:srgbClr val="00B050"/>
                </a:solidFill>
                <a:latin typeface="Comic Sans MS" pitchFamily="66" charset="0"/>
              </a:rPr>
              <a:t>Prepared by :- Y.C Srivastava</a:t>
            </a:r>
            <a:br>
              <a:rPr lang="en-US" b="1" dirty="0" smtClean="0">
                <a:solidFill>
                  <a:srgbClr val="00B050"/>
                </a:solidFill>
                <a:latin typeface="Comic Sans MS" pitchFamily="66" charset="0"/>
              </a:rPr>
            </a:br>
            <a:r>
              <a:rPr lang="en-US" b="1" dirty="0" smtClean="0">
                <a:solidFill>
                  <a:srgbClr val="00B050"/>
                </a:solidFill>
                <a:latin typeface="Comic Sans MS" pitchFamily="66" charset="0"/>
              </a:rPr>
              <a:t>General Manager (T), NHIDCL, HQ</a:t>
            </a:r>
            <a:endParaRPr lang="en-US" b="1" dirty="0">
              <a:solidFill>
                <a:srgbClr val="00B050"/>
              </a:solidFill>
              <a:latin typeface="Comic Sans MS" pitchFamily="66"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685800" y="533400"/>
            <a:ext cx="7848600" cy="2985433"/>
          </a:xfrm>
          <a:prstGeom prst="rect">
            <a:avLst/>
          </a:prstGeom>
          <a:noFill/>
        </p:spPr>
        <p:txBody>
          <a:bodyPr wrap="square" rtlCol="0">
            <a:spAutoFit/>
          </a:bodyPr>
          <a:lstStyle/>
          <a:p>
            <a:pPr lvl="1">
              <a:buFont typeface="Wingdings" pitchFamily="2" charset="2"/>
              <a:buChar char="Ø"/>
            </a:pPr>
            <a:r>
              <a:rPr lang="en-US" sz="2800" b="1" dirty="0" smtClean="0"/>
              <a:t>RFP :- </a:t>
            </a:r>
            <a:endParaRPr lang="en-IN" sz="2800" b="1" dirty="0" smtClean="0"/>
          </a:p>
          <a:p>
            <a:pPr lvl="2">
              <a:buFont typeface="Arial" pitchFamily="34" charset="0"/>
              <a:buChar char="•"/>
            </a:pPr>
            <a:r>
              <a:rPr lang="en-US" sz="2000" b="1" dirty="0" smtClean="0"/>
              <a:t>Total changes – 54 </a:t>
            </a:r>
            <a:endParaRPr lang="en-IN" sz="2000" b="1" dirty="0" smtClean="0"/>
          </a:p>
          <a:p>
            <a:pPr lvl="2">
              <a:buFont typeface="Arial" pitchFamily="34" charset="0"/>
              <a:buChar char="•"/>
            </a:pPr>
            <a:r>
              <a:rPr lang="en-US" sz="2000" b="1" dirty="0" smtClean="0">
                <a:solidFill>
                  <a:srgbClr val="FF0000"/>
                </a:solidFill>
              </a:rPr>
              <a:t>In 6 chapters  :- </a:t>
            </a:r>
            <a:endParaRPr lang="en-IN" sz="2000" b="1" dirty="0" smtClean="0">
              <a:solidFill>
                <a:srgbClr val="FF0000"/>
              </a:solidFill>
            </a:endParaRPr>
          </a:p>
          <a:p>
            <a:r>
              <a:rPr lang="en-US" sz="2000" b="1" dirty="0" smtClean="0"/>
              <a:t>		a)  Amendments – 35</a:t>
            </a:r>
            <a:endParaRPr lang="en-IN" sz="2000" b="1" dirty="0" smtClean="0"/>
          </a:p>
          <a:p>
            <a:r>
              <a:rPr lang="en-US" sz="2000" b="1" dirty="0" smtClean="0"/>
              <a:t>		b) Addition – 8</a:t>
            </a:r>
            <a:endParaRPr lang="en-IN" sz="2000" b="1" dirty="0" smtClean="0"/>
          </a:p>
          <a:p>
            <a:pPr lvl="2">
              <a:buFont typeface="Arial" pitchFamily="34" charset="0"/>
              <a:buChar char="•"/>
            </a:pPr>
            <a:r>
              <a:rPr lang="en-US" sz="2000" b="1" dirty="0" smtClean="0"/>
              <a:t>In appendices &amp; Annexure :- </a:t>
            </a:r>
            <a:endParaRPr lang="en-IN" sz="2000" b="1" dirty="0" smtClean="0"/>
          </a:p>
          <a:p>
            <a:r>
              <a:rPr lang="en-US" sz="2000" b="1" dirty="0" smtClean="0"/>
              <a:t>		a) Amendments – 6</a:t>
            </a:r>
            <a:endParaRPr lang="en-IN" sz="2000" b="1" dirty="0" smtClean="0"/>
          </a:p>
          <a:p>
            <a:r>
              <a:rPr lang="en-US" sz="2000" b="1" dirty="0" smtClean="0"/>
              <a:t>		b) Addition – 5</a:t>
            </a:r>
            <a:endParaRPr lang="en-IN" sz="2000" b="1" dirty="0" smtClean="0"/>
          </a:p>
          <a:p>
            <a:endParaRPr lang="en-IN" sz="2000" b="1" dirty="0"/>
          </a:p>
        </p:txBody>
      </p:sp>
      <p:sp>
        <p:nvSpPr>
          <p:cNvPr id="4" name="TextBox 3"/>
          <p:cNvSpPr txBox="1"/>
          <p:nvPr/>
        </p:nvSpPr>
        <p:spPr>
          <a:xfrm>
            <a:off x="381000" y="3962400"/>
            <a:ext cx="8534400" cy="2062103"/>
          </a:xfrm>
          <a:prstGeom prst="rect">
            <a:avLst/>
          </a:prstGeom>
          <a:noFill/>
        </p:spPr>
        <p:txBody>
          <a:bodyPr wrap="square" rtlCol="0">
            <a:spAutoFit/>
          </a:bodyPr>
          <a:lstStyle/>
          <a:p>
            <a:pPr marL="722313" lvl="1">
              <a:buFont typeface="Wingdings" pitchFamily="2" charset="2"/>
              <a:buChar char="Ø"/>
            </a:pPr>
            <a:r>
              <a:rPr lang="en-US" sz="2800" b="1" dirty="0" smtClean="0"/>
              <a:t>DCA :- </a:t>
            </a:r>
            <a:endParaRPr lang="en-IN" sz="2800" b="1" dirty="0" smtClean="0"/>
          </a:p>
          <a:p>
            <a:pPr marL="1165225" lvl="2">
              <a:buFont typeface="Arial" pitchFamily="34" charset="0"/>
              <a:buChar char="•"/>
            </a:pPr>
            <a:r>
              <a:rPr lang="en-US" sz="2000" b="1" dirty="0" smtClean="0"/>
              <a:t>27 Articles – No addition in Articles. </a:t>
            </a:r>
            <a:endParaRPr lang="en-IN" sz="2000" b="1" dirty="0" smtClean="0"/>
          </a:p>
          <a:p>
            <a:pPr marL="1622425" lvl="3"/>
            <a:r>
              <a:rPr lang="en-US" sz="2000" b="1" dirty="0" smtClean="0"/>
              <a:t>    (a) Total amendments – 92</a:t>
            </a:r>
            <a:endParaRPr lang="en-IN" sz="2000" b="1" dirty="0" smtClean="0"/>
          </a:p>
          <a:p>
            <a:pPr marL="1165225" lvl="2"/>
            <a:r>
              <a:rPr lang="en-US" sz="2000" b="1" dirty="0" smtClean="0"/>
              <a:t>	(b) Total New addition – 52</a:t>
            </a:r>
            <a:endParaRPr lang="en-IN" sz="2000" b="1" dirty="0" smtClean="0"/>
          </a:p>
          <a:p>
            <a:pPr marL="1165225" lvl="2">
              <a:buFont typeface="Arial" pitchFamily="34" charset="0"/>
              <a:buChar char="•"/>
            </a:pPr>
            <a:r>
              <a:rPr lang="en-US" sz="2000" b="1" dirty="0" smtClean="0">
                <a:solidFill>
                  <a:srgbClr val="FF0000"/>
                </a:solidFill>
              </a:rPr>
              <a:t>Total Changes – 144</a:t>
            </a:r>
            <a:endParaRPr lang="en-IN" sz="2000" b="1" dirty="0" smtClean="0">
              <a:solidFill>
                <a:srgbClr val="FF0000"/>
              </a:solidFill>
            </a:endParaRPr>
          </a:p>
          <a:p>
            <a:pPr marL="1165225" lvl="2">
              <a:buFont typeface="Arial" pitchFamily="34" charset="0"/>
              <a:buChar char="•"/>
            </a:pPr>
            <a:r>
              <a:rPr lang="en-US" sz="2000" b="1" dirty="0" smtClean="0"/>
              <a:t>Article 14- Payment has maximum of 17 amendments.</a:t>
            </a:r>
            <a:endParaRPr lang="en-IN" b="1" dirty="0"/>
          </a:p>
        </p:txBody>
      </p:sp>
      <p:sp>
        <p:nvSpPr>
          <p:cNvPr id="6" name="Footer Placeholder 2"/>
          <p:cNvSpPr>
            <a:spLocks noGrp="1"/>
          </p:cNvSpPr>
          <p:nvPr>
            <p:ph type="ftr" sz="quarter" idx="11"/>
          </p:nvPr>
        </p:nvSpPr>
        <p:spPr>
          <a:xfrm>
            <a:off x="6172200" y="6324600"/>
            <a:ext cx="2895600" cy="365125"/>
          </a:xfrm>
        </p:spPr>
        <p:txBody>
          <a:bodyPr/>
          <a:lstStyle/>
          <a:p>
            <a:r>
              <a:rPr lang="en-US" b="1" dirty="0" smtClean="0">
                <a:solidFill>
                  <a:srgbClr val="00B050"/>
                </a:solidFill>
                <a:latin typeface="Comic Sans MS" pitchFamily="66" charset="0"/>
              </a:rPr>
              <a:t>Prepared by :- Y.C Srivastava</a:t>
            </a:r>
            <a:br>
              <a:rPr lang="en-US" b="1" dirty="0" smtClean="0">
                <a:solidFill>
                  <a:srgbClr val="00B050"/>
                </a:solidFill>
                <a:latin typeface="Comic Sans MS" pitchFamily="66" charset="0"/>
              </a:rPr>
            </a:br>
            <a:r>
              <a:rPr lang="en-US" b="1" dirty="0" smtClean="0">
                <a:solidFill>
                  <a:srgbClr val="00B050"/>
                </a:solidFill>
                <a:latin typeface="Comic Sans MS" pitchFamily="66" charset="0"/>
              </a:rPr>
              <a:t>General Manager (T), NHIDCL, HQ</a:t>
            </a:r>
            <a:endParaRPr lang="en-US" b="1" dirty="0">
              <a:solidFill>
                <a:srgbClr val="00B050"/>
              </a:solidFill>
              <a:latin typeface="Comic Sans MS" pitchFamily="66"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1118181"/>
            <a:ext cx="9144000" cy="5324535"/>
          </a:xfrm>
          <a:prstGeom prst="rect">
            <a:avLst/>
          </a:prstGeom>
          <a:noFill/>
        </p:spPr>
        <p:txBody>
          <a:bodyPr wrap="square" rtlCol="0">
            <a:spAutoFit/>
          </a:bodyPr>
          <a:lstStyle/>
          <a:p>
            <a:pPr marL="914400" lvl="1" indent="-457200" algn="just">
              <a:buFont typeface="+mj-lt"/>
              <a:buAutoNum type="arabicPeriod"/>
            </a:pPr>
            <a:r>
              <a:rPr lang="en-US" sz="2000" b="1" dirty="0" smtClean="0"/>
              <a:t>The new document has ceased all speculative tendering in forms of cost and time.</a:t>
            </a:r>
          </a:p>
          <a:p>
            <a:pPr marL="914400" lvl="1" indent="-457200" algn="just">
              <a:buFont typeface="+mj-lt"/>
              <a:buAutoNum type="arabicPeriod"/>
            </a:pPr>
            <a:r>
              <a:rPr lang="en-US" sz="2000" b="1" dirty="0" smtClean="0">
                <a:solidFill>
                  <a:schemeClr val="accent2"/>
                </a:solidFill>
              </a:rPr>
              <a:t>Contractor has to consider the contract holistically in the surrounding environment and the cause. He will be sole responsible for all coordination among sub contractors and other contractors for timely delivery.</a:t>
            </a:r>
          </a:p>
          <a:p>
            <a:pPr marL="914400" lvl="1" indent="-457200" algn="just">
              <a:buFont typeface="+mj-lt"/>
              <a:buAutoNum type="arabicPeriod"/>
            </a:pPr>
            <a:r>
              <a:rPr lang="en-US" sz="2000" b="1" dirty="0" smtClean="0"/>
              <a:t>The Authority is responsible to provide 90% of land including 5 Km of continuous length in 30 days including LA, FC, and EC for balance land it has to categorically mention the time and date in Schedule ‘A’. The 90% land should be in possession with Authority before issue of LOA.</a:t>
            </a:r>
          </a:p>
          <a:p>
            <a:pPr marL="914400" lvl="1" indent="-457200" algn="just">
              <a:buFont typeface="+mj-lt"/>
              <a:buAutoNum type="arabicPeriod"/>
            </a:pPr>
            <a:r>
              <a:rPr lang="en-US" sz="2000" b="1" dirty="0" smtClean="0">
                <a:solidFill>
                  <a:schemeClr val="accent2"/>
                </a:solidFill>
              </a:rPr>
              <a:t>Environment clearance to be obtained by the Authority before </a:t>
            </a:r>
            <a:r>
              <a:rPr lang="en-US" sz="2000" b="1" dirty="0" err="1" smtClean="0">
                <a:solidFill>
                  <a:schemeClr val="accent2"/>
                </a:solidFill>
              </a:rPr>
              <a:t>LoA</a:t>
            </a:r>
            <a:r>
              <a:rPr lang="en-US" sz="2000" b="1" dirty="0" smtClean="0">
                <a:solidFill>
                  <a:schemeClr val="accent2"/>
                </a:solidFill>
              </a:rPr>
              <a:t>.</a:t>
            </a:r>
            <a:endParaRPr lang="en-IN" sz="2000" b="1" dirty="0" smtClean="0">
              <a:solidFill>
                <a:schemeClr val="accent2"/>
              </a:solidFill>
            </a:endParaRPr>
          </a:p>
          <a:p>
            <a:pPr marL="914400" lvl="1" indent="-457200" algn="just">
              <a:buFont typeface="+mj-lt"/>
              <a:buAutoNum type="arabicPeriod"/>
            </a:pPr>
            <a:r>
              <a:rPr lang="en-US" sz="2000" b="1" dirty="0" smtClean="0"/>
              <a:t>If appointed date is not given in 90 days the contract is to be terminated at the settlement of 1% in </a:t>
            </a:r>
            <a:r>
              <a:rPr lang="en-US" sz="2000" b="1" dirty="0" err="1" smtClean="0"/>
              <a:t>favour</a:t>
            </a:r>
            <a:r>
              <a:rPr lang="en-US" sz="2000" b="1" dirty="0" smtClean="0"/>
              <a:t> of contractor for roads and 3% for Standalone Bridge. </a:t>
            </a:r>
            <a:endParaRPr lang="en-IN" sz="2000" b="1" dirty="0" smtClean="0"/>
          </a:p>
          <a:p>
            <a:pPr marL="914400" lvl="1" indent="-457200" algn="just">
              <a:buFont typeface="+mj-lt"/>
              <a:buAutoNum type="arabicPeriod"/>
            </a:pPr>
            <a:r>
              <a:rPr lang="en-US" sz="2000" b="1" dirty="0" smtClean="0">
                <a:solidFill>
                  <a:schemeClr val="accent2"/>
                </a:solidFill>
              </a:rPr>
              <a:t>Once appointed date is given, contractor is bound to deliver in stipulated time without any time and cost over run on the plea of Site, hydrological, climate, sub surface condition etc. </a:t>
            </a:r>
            <a:endParaRPr lang="en-IN" sz="2000" b="1" dirty="0" smtClean="0">
              <a:solidFill>
                <a:schemeClr val="accent2"/>
              </a:solidFill>
            </a:endParaRPr>
          </a:p>
          <a:p>
            <a:pPr marL="914400" lvl="1" indent="-457200" algn="just">
              <a:buFont typeface="+mj-lt"/>
              <a:buAutoNum type="arabicPeriod"/>
            </a:pPr>
            <a:r>
              <a:rPr lang="en-US" sz="2000" b="1" dirty="0" smtClean="0"/>
              <a:t>The delay will accrue max 1% of damage to the Authority. </a:t>
            </a:r>
            <a:endParaRPr lang="en-IN" sz="2000" b="1" dirty="0" smtClean="0"/>
          </a:p>
        </p:txBody>
      </p:sp>
      <p:sp>
        <p:nvSpPr>
          <p:cNvPr id="3" name="TextBox 2"/>
          <p:cNvSpPr txBox="1"/>
          <p:nvPr/>
        </p:nvSpPr>
        <p:spPr>
          <a:xfrm>
            <a:off x="609600" y="48485"/>
            <a:ext cx="8077200" cy="954107"/>
          </a:xfrm>
          <a:prstGeom prst="rect">
            <a:avLst/>
          </a:prstGeom>
          <a:noFill/>
        </p:spPr>
        <p:txBody>
          <a:bodyPr wrap="square" rtlCol="0">
            <a:spAutoFit/>
          </a:bodyPr>
          <a:lstStyle/>
          <a:p>
            <a:pPr algn="ctr"/>
            <a:r>
              <a:rPr lang="en-US" sz="2800" b="1" dirty="0" smtClean="0">
                <a:solidFill>
                  <a:srgbClr val="FF0000"/>
                </a:solidFill>
              </a:rPr>
              <a:t>Gist's of amendments and changes in model EPC documents (1/2)</a:t>
            </a:r>
            <a:endParaRPr lang="en-IN" sz="2800" b="1" dirty="0">
              <a:solidFill>
                <a:srgbClr val="FF0000"/>
              </a:solidFill>
            </a:endParaRPr>
          </a:p>
        </p:txBody>
      </p:sp>
      <p:sp>
        <p:nvSpPr>
          <p:cNvPr id="5" name="Footer Placeholder 2"/>
          <p:cNvSpPr>
            <a:spLocks noGrp="1"/>
          </p:cNvSpPr>
          <p:nvPr>
            <p:ph type="ftr" sz="quarter" idx="11"/>
          </p:nvPr>
        </p:nvSpPr>
        <p:spPr>
          <a:xfrm>
            <a:off x="6248400" y="6400800"/>
            <a:ext cx="2895600" cy="365125"/>
          </a:xfrm>
        </p:spPr>
        <p:txBody>
          <a:bodyPr/>
          <a:lstStyle/>
          <a:p>
            <a:r>
              <a:rPr lang="en-US" b="1" dirty="0" smtClean="0">
                <a:solidFill>
                  <a:srgbClr val="00B050"/>
                </a:solidFill>
                <a:latin typeface="Comic Sans MS" pitchFamily="66" charset="0"/>
              </a:rPr>
              <a:t>Prepared by :- Y.C Srivastava</a:t>
            </a:r>
            <a:br>
              <a:rPr lang="en-US" b="1" dirty="0" smtClean="0">
                <a:solidFill>
                  <a:srgbClr val="00B050"/>
                </a:solidFill>
                <a:latin typeface="Comic Sans MS" pitchFamily="66" charset="0"/>
              </a:rPr>
            </a:br>
            <a:r>
              <a:rPr lang="en-US" b="1" dirty="0" smtClean="0">
                <a:solidFill>
                  <a:srgbClr val="00B050"/>
                </a:solidFill>
                <a:latin typeface="Comic Sans MS" pitchFamily="66" charset="0"/>
              </a:rPr>
              <a:t>General Manager (T), NHIDCL, HQ</a:t>
            </a:r>
            <a:endParaRPr lang="en-US" b="1" dirty="0">
              <a:solidFill>
                <a:srgbClr val="00B050"/>
              </a:solidFill>
              <a:latin typeface="Comic Sans MS" pitchFamily="66"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5646"/>
            <a:ext cx="8229600" cy="944562"/>
          </a:xfrm>
        </p:spPr>
        <p:txBody>
          <a:bodyPr>
            <a:noAutofit/>
          </a:bodyPr>
          <a:lstStyle/>
          <a:p>
            <a:pPr lvl="0">
              <a:spcBef>
                <a:spcPts val="0"/>
              </a:spcBef>
            </a:pPr>
            <a:r>
              <a:rPr lang="en-US" sz="2800" b="1" dirty="0" smtClean="0">
                <a:solidFill>
                  <a:srgbClr val="FF0000"/>
                </a:solidFill>
                <a:ea typeface="+mn-ea"/>
                <a:cs typeface="+mn-cs"/>
              </a:rPr>
              <a:t>Gist's of amendments and changes in model EPC documents (2/2)</a:t>
            </a:r>
            <a:endParaRPr lang="en-IN" sz="4800" dirty="0"/>
          </a:p>
        </p:txBody>
      </p:sp>
      <p:sp>
        <p:nvSpPr>
          <p:cNvPr id="3" name="Content Placeholder 2"/>
          <p:cNvSpPr>
            <a:spLocks noGrp="1"/>
          </p:cNvSpPr>
          <p:nvPr>
            <p:ph idx="1"/>
          </p:nvPr>
        </p:nvSpPr>
        <p:spPr/>
        <p:txBody>
          <a:bodyPr>
            <a:normAutofit/>
          </a:bodyPr>
          <a:lstStyle/>
          <a:p>
            <a:pPr marL="914400" lvl="1" indent="-457200" algn="just">
              <a:buNone/>
            </a:pPr>
            <a:r>
              <a:rPr lang="en-US" sz="2000" b="1" dirty="0" smtClean="0"/>
              <a:t>8.	There is no provisional completion and it has to be completed in all respect.</a:t>
            </a:r>
          </a:p>
          <a:p>
            <a:pPr marL="914400" lvl="1" indent="-457200" algn="just">
              <a:buNone/>
            </a:pPr>
            <a:r>
              <a:rPr lang="en-US" sz="2000" b="1" dirty="0" smtClean="0"/>
              <a:t>9.	</a:t>
            </a:r>
            <a:r>
              <a:rPr lang="en-US" sz="2000" b="1" dirty="0" smtClean="0">
                <a:solidFill>
                  <a:schemeClr val="accent2"/>
                </a:solidFill>
              </a:rPr>
              <a:t>Additional warranties against the </a:t>
            </a:r>
            <a:r>
              <a:rPr lang="en-US" sz="2000" b="1" smtClean="0">
                <a:solidFill>
                  <a:schemeClr val="accent2"/>
                </a:solidFill>
              </a:rPr>
              <a:t>following are </a:t>
            </a:r>
            <a:r>
              <a:rPr lang="en-US" sz="2000" b="1" dirty="0" smtClean="0">
                <a:solidFill>
                  <a:schemeClr val="accent2"/>
                </a:solidFill>
              </a:rPr>
              <a:t>being obtained from the contractor–</a:t>
            </a:r>
            <a:endParaRPr lang="en-IN" sz="2000" b="1" dirty="0" smtClean="0">
              <a:solidFill>
                <a:schemeClr val="accent2"/>
              </a:solidFill>
            </a:endParaRPr>
          </a:p>
          <a:p>
            <a:pPr lvl="2" algn="just">
              <a:buFont typeface="Wingdings" pitchFamily="2" charset="2"/>
              <a:buChar char="Ø"/>
            </a:pPr>
            <a:r>
              <a:rPr lang="en-US" sz="2000" b="1" dirty="0" smtClean="0"/>
              <a:t>intellectual property rights in new clause 5.1 (ii).</a:t>
            </a:r>
            <a:endParaRPr lang="en-IN" sz="2000" b="1" dirty="0" smtClean="0"/>
          </a:p>
          <a:p>
            <a:pPr lvl="2" algn="just">
              <a:buFont typeface="Wingdings" pitchFamily="2" charset="2"/>
              <a:buChar char="Ø"/>
            </a:pPr>
            <a:r>
              <a:rPr lang="en-US" sz="2000" b="1" dirty="0" smtClean="0">
                <a:solidFill>
                  <a:schemeClr val="accent2"/>
                </a:solidFill>
              </a:rPr>
              <a:t>The work done has warranty by the contractor in the DLP against not meeting Authority’s requirement – Clause 5.1 (iv)</a:t>
            </a:r>
            <a:endParaRPr lang="en-IN" sz="2000" b="1" dirty="0" smtClean="0">
              <a:solidFill>
                <a:schemeClr val="accent2"/>
              </a:solidFill>
            </a:endParaRPr>
          </a:p>
          <a:p>
            <a:pPr lvl="2" algn="just">
              <a:buFont typeface="Wingdings" pitchFamily="2" charset="2"/>
              <a:buChar char="Ø"/>
            </a:pPr>
            <a:r>
              <a:rPr lang="en-US" sz="2000" b="1" dirty="0" smtClean="0"/>
              <a:t>Warranty by the contractor to translate the technology to the Authority without any defect 5.1 (v) and (vi)</a:t>
            </a:r>
            <a:endParaRPr lang="en-IN" sz="2000" b="1" dirty="0" smtClean="0"/>
          </a:p>
          <a:p>
            <a:pPr lvl="2" algn="just">
              <a:buFont typeface="Wingdings" pitchFamily="2" charset="2"/>
              <a:buChar char="Ø"/>
            </a:pPr>
            <a:r>
              <a:rPr lang="en-US" sz="2000" b="1" dirty="0" smtClean="0">
                <a:solidFill>
                  <a:schemeClr val="accent2"/>
                </a:solidFill>
              </a:rPr>
              <a:t>Warranty against past criminal records and non performance. </a:t>
            </a:r>
          </a:p>
          <a:p>
            <a:pPr marL="442913" lvl="2" indent="14288" algn="just">
              <a:buNone/>
            </a:pPr>
            <a:r>
              <a:rPr lang="en-US" sz="2000" b="1" dirty="0" smtClean="0"/>
              <a:t>10.	Clearance of site after work to be done in all respect. </a:t>
            </a:r>
            <a:endParaRPr lang="en-IN" sz="2000" b="1" dirty="0" smtClean="0"/>
          </a:p>
          <a:p>
            <a:pPr marL="900113" lvl="2" indent="-457200" algn="just">
              <a:buNone/>
            </a:pPr>
            <a:r>
              <a:rPr lang="en-US" sz="2000" b="1" dirty="0" smtClean="0"/>
              <a:t>11.	</a:t>
            </a:r>
            <a:r>
              <a:rPr lang="en-US" sz="2000" b="1" dirty="0" smtClean="0">
                <a:solidFill>
                  <a:schemeClr val="accent2"/>
                </a:solidFill>
              </a:rPr>
              <a:t>The scope of utility shifting be part of schedule ‘B’ (amended in clause 9.2) and for delay no claim against Authority.</a:t>
            </a:r>
          </a:p>
          <a:p>
            <a:endParaRPr lang="en-IN" sz="2000" b="1" dirty="0"/>
          </a:p>
        </p:txBody>
      </p:sp>
      <p:sp>
        <p:nvSpPr>
          <p:cNvPr id="5" name="Footer Placeholder 2"/>
          <p:cNvSpPr>
            <a:spLocks noGrp="1"/>
          </p:cNvSpPr>
          <p:nvPr>
            <p:ph type="ftr" sz="quarter" idx="11"/>
          </p:nvPr>
        </p:nvSpPr>
        <p:spPr>
          <a:xfrm>
            <a:off x="6172200" y="6324600"/>
            <a:ext cx="2895600" cy="365125"/>
          </a:xfrm>
        </p:spPr>
        <p:txBody>
          <a:bodyPr/>
          <a:lstStyle/>
          <a:p>
            <a:r>
              <a:rPr lang="en-US" b="1" dirty="0" smtClean="0">
                <a:solidFill>
                  <a:srgbClr val="00B050"/>
                </a:solidFill>
                <a:latin typeface="Comic Sans MS" pitchFamily="66" charset="0"/>
              </a:rPr>
              <a:t>Prepared by :- Y.C Srivastava</a:t>
            </a:r>
            <a:br>
              <a:rPr lang="en-US" b="1" dirty="0" smtClean="0">
                <a:solidFill>
                  <a:srgbClr val="00B050"/>
                </a:solidFill>
                <a:latin typeface="Comic Sans MS" pitchFamily="66" charset="0"/>
              </a:rPr>
            </a:br>
            <a:r>
              <a:rPr lang="en-US" b="1" dirty="0" smtClean="0">
                <a:solidFill>
                  <a:srgbClr val="00B050"/>
                </a:solidFill>
                <a:latin typeface="Comic Sans MS" pitchFamily="66" charset="0"/>
              </a:rPr>
              <a:t>General Manager (T), NHIDCL, HQ</a:t>
            </a:r>
            <a:endParaRPr lang="en-US" b="1" dirty="0">
              <a:solidFill>
                <a:srgbClr val="00B050"/>
              </a:solidFill>
              <a:latin typeface="Comic Sans MS" pitchFamily="66"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style>
          <a:lnRef idx="2">
            <a:schemeClr val="accent2"/>
          </a:lnRef>
          <a:fillRef idx="1">
            <a:schemeClr val="lt1"/>
          </a:fillRef>
          <a:effectRef idx="0">
            <a:schemeClr val="accent2"/>
          </a:effectRef>
          <a:fontRef idx="minor">
            <a:schemeClr val="dk1"/>
          </a:fontRef>
        </p:style>
        <p:txBody>
          <a:bodyPr anchor="ctr">
            <a:normAutofit/>
          </a:bodyPr>
          <a:lstStyle/>
          <a:p>
            <a:pPr algn="ctr">
              <a:buNone/>
            </a:pPr>
            <a:r>
              <a:rPr lang="en-US" sz="6600" b="1" dirty="0" smtClean="0">
                <a:latin typeface="AR BERKLEY" pitchFamily="2" charset="0"/>
              </a:rPr>
              <a:t>Major Amendments in DCA</a:t>
            </a:r>
            <a:endParaRPr lang="en-IN" sz="6600" b="1" dirty="0">
              <a:latin typeface="AR BERKLEY" pitchFamily="2" charset="0"/>
            </a:endParaRPr>
          </a:p>
        </p:txBody>
      </p:sp>
      <p:sp>
        <p:nvSpPr>
          <p:cNvPr id="5" name="Footer Placeholder 2"/>
          <p:cNvSpPr>
            <a:spLocks noGrp="1"/>
          </p:cNvSpPr>
          <p:nvPr>
            <p:ph type="ftr" sz="quarter" idx="11"/>
          </p:nvPr>
        </p:nvSpPr>
        <p:spPr>
          <a:xfrm>
            <a:off x="6172200" y="6324600"/>
            <a:ext cx="2895600" cy="365125"/>
          </a:xfrm>
        </p:spPr>
        <p:txBody>
          <a:bodyPr/>
          <a:lstStyle/>
          <a:p>
            <a:r>
              <a:rPr lang="en-US" b="1" dirty="0" smtClean="0">
                <a:solidFill>
                  <a:srgbClr val="00B050"/>
                </a:solidFill>
                <a:latin typeface="Comic Sans MS" pitchFamily="66" charset="0"/>
              </a:rPr>
              <a:t>Prepared by :- Y.C Srivastava</a:t>
            </a:r>
            <a:br>
              <a:rPr lang="en-US" b="1" dirty="0" smtClean="0">
                <a:solidFill>
                  <a:srgbClr val="00B050"/>
                </a:solidFill>
                <a:latin typeface="Comic Sans MS" pitchFamily="66" charset="0"/>
              </a:rPr>
            </a:br>
            <a:r>
              <a:rPr lang="en-US" b="1" dirty="0" smtClean="0">
                <a:solidFill>
                  <a:srgbClr val="00B050"/>
                </a:solidFill>
                <a:latin typeface="Comic Sans MS" pitchFamily="66" charset="0"/>
              </a:rPr>
              <a:t>General Manager (T), NHIDCL, HQ</a:t>
            </a:r>
            <a:endParaRPr lang="en-US" b="1" dirty="0">
              <a:solidFill>
                <a:srgbClr val="00B050"/>
              </a:solidFill>
              <a:latin typeface="Comic Sans MS" pitchFamily="66"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52400" y="935205"/>
            <a:ext cx="8610600" cy="5839675"/>
          </a:xfrm>
          <a:prstGeom prst="rect">
            <a:avLst/>
          </a:prstGeom>
          <a:noFill/>
        </p:spPr>
        <p:txBody>
          <a:bodyPr wrap="square" rtlCol="0">
            <a:spAutoFit/>
          </a:bodyPr>
          <a:lstStyle/>
          <a:p>
            <a:pPr lvl="1" algn="just">
              <a:buFont typeface="Wingdings" pitchFamily="2" charset="2"/>
              <a:buChar char="Ø"/>
            </a:pPr>
            <a:r>
              <a:rPr lang="en-US" sz="2000" b="1" dirty="0" smtClean="0"/>
              <a:t>PERFORMANCE BANK GUARANTEE submission dates extended to 30 days from 10 days.</a:t>
            </a:r>
          </a:p>
          <a:p>
            <a:pPr lvl="1" algn="just">
              <a:buFont typeface="Wingdings" pitchFamily="2" charset="2"/>
              <a:buChar char="Ø"/>
            </a:pPr>
            <a:r>
              <a:rPr lang="en-US" sz="2000" b="1" dirty="0" smtClean="0">
                <a:solidFill>
                  <a:schemeClr val="accent2"/>
                </a:solidFill>
              </a:rPr>
              <a:t>PERFORMANCE BANK GUARANTEE &amp; Additional PERFORMANCE BANK GUARANTEE shall be valid 60 days beyond DLP against 60 days in case of PERFORMANCE BANK GUARANTEE &amp; 28 days after completion for ADDITIONAL PERFORMANCE BANK GUARANTEE.</a:t>
            </a:r>
          </a:p>
          <a:p>
            <a:pPr lvl="1" algn="just">
              <a:buFont typeface="Wingdings" pitchFamily="2" charset="2"/>
              <a:buChar char="Ø"/>
            </a:pPr>
            <a:r>
              <a:rPr lang="en-US" sz="2000" b="1" dirty="0" smtClean="0"/>
              <a:t>New option for 50% of PERFORMANCE BANK GUARANTEE &amp; ADDITIONAL PERFORMANCE BANK GUARANTEE within 30 days of LOA and balance within 30 days of signing of agreement.</a:t>
            </a:r>
          </a:p>
          <a:p>
            <a:pPr lvl="1" algn="just">
              <a:buFont typeface="Wingdings" pitchFamily="2" charset="2"/>
              <a:buChar char="Ø"/>
            </a:pPr>
            <a:r>
              <a:rPr lang="en-US" sz="2000" b="1" dirty="0" smtClean="0">
                <a:solidFill>
                  <a:schemeClr val="accent2"/>
                </a:solidFill>
              </a:rPr>
              <a:t>Extension of 60 days for submission with penalty @ 0.01% even for part PERFORMANCE BANK GUARANTEE &amp; ADDITIONAL PERFORMANCE BANK GUARANTEE against the earlier 30 days.</a:t>
            </a:r>
          </a:p>
          <a:p>
            <a:pPr lvl="1" algn="just">
              <a:buFont typeface="Wingdings" pitchFamily="2" charset="2"/>
              <a:buChar char="Ø"/>
            </a:pPr>
            <a:r>
              <a:rPr lang="en-US" sz="2000" b="1" dirty="0" smtClean="0"/>
              <a:t>New clause to appropriate the bid security if PERFORMANCE BANK GUARANTEE &amp; ADDITIONAL PERFORMANCE BANK GUARANTEE not submitted in 60 days of extended time.</a:t>
            </a:r>
          </a:p>
          <a:p>
            <a:pPr lvl="1" algn="just">
              <a:buFont typeface="Wingdings" pitchFamily="2" charset="2"/>
              <a:buChar char="Ø"/>
            </a:pPr>
            <a:r>
              <a:rPr lang="en-US" sz="2000" b="1" dirty="0" smtClean="0">
                <a:solidFill>
                  <a:schemeClr val="accent2"/>
                </a:solidFill>
              </a:rPr>
              <a:t>Payment of yearly interest @ 9% for delay in return of PERFORMANCE BANK GUARANTEE &amp; ADDITIONAL PERFORMANCE BANK GUARANTEE.</a:t>
            </a:r>
            <a:endParaRPr lang="en-IN" sz="2000" b="1" dirty="0" smtClean="0">
              <a:solidFill>
                <a:schemeClr val="accent2"/>
              </a:solidFill>
            </a:endParaRPr>
          </a:p>
          <a:p>
            <a:pPr algn="just"/>
            <a:endParaRPr lang="en-IN" sz="2000" b="1" dirty="0"/>
          </a:p>
        </p:txBody>
      </p:sp>
      <p:sp>
        <p:nvSpPr>
          <p:cNvPr id="4" name="TextBox 3"/>
          <p:cNvSpPr txBox="1"/>
          <p:nvPr/>
        </p:nvSpPr>
        <p:spPr>
          <a:xfrm>
            <a:off x="228600" y="69275"/>
            <a:ext cx="8534400" cy="830997"/>
          </a:xfrm>
          <a:prstGeom prst="rect">
            <a:avLst/>
          </a:prstGeom>
          <a:noFill/>
        </p:spPr>
        <p:txBody>
          <a:bodyPr wrap="square" rtlCol="0">
            <a:spAutoFit/>
          </a:bodyPr>
          <a:lstStyle/>
          <a:p>
            <a:pPr algn="ctr"/>
            <a:r>
              <a:rPr lang="en-US" sz="2400" b="1" dirty="0" smtClean="0">
                <a:solidFill>
                  <a:srgbClr val="FF0000"/>
                </a:solidFill>
              </a:rPr>
              <a:t>Performance Bank Guarantee &amp; Additional Performance Bank Guarantee (Article-7)</a:t>
            </a:r>
            <a:endParaRPr lang="en-IN" sz="2400" dirty="0">
              <a:solidFill>
                <a:srgbClr val="FF0000"/>
              </a:solidFill>
            </a:endParaRPr>
          </a:p>
        </p:txBody>
      </p:sp>
      <p:sp>
        <p:nvSpPr>
          <p:cNvPr id="6" name="Footer Placeholder 2"/>
          <p:cNvSpPr>
            <a:spLocks noGrp="1"/>
          </p:cNvSpPr>
          <p:nvPr>
            <p:ph type="ftr" sz="quarter" idx="11"/>
          </p:nvPr>
        </p:nvSpPr>
        <p:spPr>
          <a:xfrm>
            <a:off x="6172200" y="6324600"/>
            <a:ext cx="2895600" cy="365125"/>
          </a:xfrm>
        </p:spPr>
        <p:txBody>
          <a:bodyPr/>
          <a:lstStyle/>
          <a:p>
            <a:r>
              <a:rPr lang="en-US" b="1" dirty="0" smtClean="0">
                <a:solidFill>
                  <a:srgbClr val="00B050"/>
                </a:solidFill>
                <a:latin typeface="Comic Sans MS" pitchFamily="66" charset="0"/>
              </a:rPr>
              <a:t>Prepared by :- Y.C Srivastava</a:t>
            </a:r>
            <a:br>
              <a:rPr lang="en-US" b="1" dirty="0" smtClean="0">
                <a:solidFill>
                  <a:srgbClr val="00B050"/>
                </a:solidFill>
                <a:latin typeface="Comic Sans MS" pitchFamily="66" charset="0"/>
              </a:rPr>
            </a:br>
            <a:r>
              <a:rPr lang="en-US" b="1" dirty="0" smtClean="0">
                <a:solidFill>
                  <a:srgbClr val="00B050"/>
                </a:solidFill>
                <a:latin typeface="Comic Sans MS" pitchFamily="66" charset="0"/>
              </a:rPr>
              <a:t>General Manager (T), NHIDCL, HQ</a:t>
            </a:r>
            <a:endParaRPr lang="en-US" b="1" dirty="0">
              <a:solidFill>
                <a:srgbClr val="00B050"/>
              </a:solidFill>
              <a:latin typeface="Comic Sans MS" pitchFamily="66"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762000"/>
            <a:ext cx="8229600" cy="4665188"/>
          </a:xfrm>
          <a:prstGeom prst="rect">
            <a:avLst/>
          </a:prstGeom>
          <a:noFill/>
        </p:spPr>
        <p:txBody>
          <a:bodyPr wrap="square" rtlCol="0">
            <a:spAutoFit/>
          </a:bodyPr>
          <a:lstStyle/>
          <a:p>
            <a:pPr marL="800100" lvl="1" indent="-342900" algn="just">
              <a:lnSpc>
                <a:spcPct val="115000"/>
              </a:lnSpc>
              <a:buFont typeface="Wingdings" pitchFamily="2" charset="2"/>
              <a:buChar char="Ø"/>
            </a:pPr>
            <a:r>
              <a:rPr lang="en-US" sz="2000" b="1" dirty="0" smtClean="0">
                <a:latin typeface="Times New Roman"/>
                <a:ea typeface="Calibri"/>
                <a:cs typeface="Mangal"/>
              </a:rPr>
              <a:t>Joint Memorandum in 10 days against earlier 30 days  and shall be termed as Handover memorandum (HM).</a:t>
            </a:r>
            <a:endParaRPr lang="en-IN" sz="2000" b="1" dirty="0" smtClean="0">
              <a:latin typeface="Times New Roman"/>
              <a:ea typeface="Calibri"/>
              <a:cs typeface="Mangal"/>
            </a:endParaRPr>
          </a:p>
          <a:p>
            <a:pPr marL="800100" lvl="1" indent="-342900" algn="just">
              <a:lnSpc>
                <a:spcPct val="115000"/>
              </a:lnSpc>
              <a:buFont typeface="Wingdings" pitchFamily="2" charset="2"/>
              <a:buChar char="Ø"/>
            </a:pPr>
            <a:r>
              <a:rPr lang="en-US" sz="2000" b="1" dirty="0" smtClean="0">
                <a:solidFill>
                  <a:schemeClr val="accent2"/>
                </a:solidFill>
                <a:latin typeface="Times New Roman"/>
                <a:ea typeface="Calibri"/>
                <a:cs typeface="Mangal"/>
              </a:rPr>
              <a:t>Before appointed date, Authority should have possession of at least 90% of total project length and relaxation on this account cannot be done by any party (New clause 8.2V)</a:t>
            </a:r>
            <a:endParaRPr lang="en-IN" sz="2000" b="1" dirty="0" smtClean="0">
              <a:solidFill>
                <a:schemeClr val="accent2"/>
              </a:solidFill>
              <a:latin typeface="Times New Roman"/>
              <a:ea typeface="Calibri"/>
              <a:cs typeface="Mangal"/>
            </a:endParaRPr>
          </a:p>
          <a:p>
            <a:pPr marL="800100" lvl="1" indent="-342900" algn="just">
              <a:lnSpc>
                <a:spcPct val="115000"/>
              </a:lnSpc>
              <a:buFont typeface="Wingdings" pitchFamily="2" charset="2"/>
              <a:buChar char="Ø"/>
            </a:pPr>
            <a:r>
              <a:rPr lang="en-US" sz="2000" b="1" dirty="0" smtClean="0">
                <a:latin typeface="Times New Roman"/>
                <a:ea typeface="Calibri"/>
                <a:cs typeface="Mangal"/>
              </a:rPr>
              <a:t>Appendix ‘A’ should not indicate cumulative length of more than 10% in any case for handing over after appointed date.</a:t>
            </a:r>
            <a:endParaRPr lang="en-IN" sz="2000" b="1" dirty="0" smtClean="0">
              <a:latin typeface="Times New Roman"/>
              <a:ea typeface="Calibri"/>
              <a:cs typeface="Mangal"/>
            </a:endParaRPr>
          </a:p>
          <a:p>
            <a:pPr marL="800100" lvl="1" indent="-342900" algn="just">
              <a:lnSpc>
                <a:spcPct val="115000"/>
              </a:lnSpc>
              <a:buFont typeface="Wingdings" pitchFamily="2" charset="2"/>
              <a:buChar char="Ø"/>
            </a:pPr>
            <a:r>
              <a:rPr lang="en-US" sz="2000" b="1" dirty="0" smtClean="0">
                <a:solidFill>
                  <a:schemeClr val="accent2"/>
                </a:solidFill>
                <a:latin typeface="Times New Roman"/>
                <a:ea typeface="Calibri"/>
                <a:cs typeface="Mangal"/>
              </a:rPr>
              <a:t>A monthly land possession report till expiry of 180 days from appointed date for balance 10% land. If ROW (balance 10%) given in time, there will be no extension of time granted.</a:t>
            </a:r>
            <a:endParaRPr lang="en-IN" sz="2000" b="1" dirty="0" smtClean="0">
              <a:solidFill>
                <a:schemeClr val="accent2"/>
              </a:solidFill>
              <a:latin typeface="Times New Roman"/>
              <a:ea typeface="Calibri"/>
              <a:cs typeface="Mangal"/>
            </a:endParaRPr>
          </a:p>
          <a:p>
            <a:pPr marL="800100" lvl="1" indent="-342900" algn="just">
              <a:lnSpc>
                <a:spcPct val="115000"/>
              </a:lnSpc>
              <a:buFont typeface="Wingdings" pitchFamily="2" charset="2"/>
              <a:buChar char="Ø"/>
            </a:pPr>
            <a:r>
              <a:rPr lang="en-US" sz="2000" b="1" dirty="0" smtClean="0">
                <a:latin typeface="Times New Roman"/>
                <a:ea typeface="Calibri"/>
                <a:cs typeface="Mangal"/>
              </a:rPr>
              <a:t>If not given Authority can withdraw this work and if provided before scheduled completion, the contractor can take up this work without any additional cost. </a:t>
            </a:r>
            <a:endParaRPr lang="en-IN" sz="2000" b="1" dirty="0" smtClean="0">
              <a:latin typeface="Times New Roman"/>
              <a:ea typeface="Calibri"/>
              <a:cs typeface="Mangal"/>
            </a:endParaRPr>
          </a:p>
        </p:txBody>
      </p:sp>
      <p:sp>
        <p:nvSpPr>
          <p:cNvPr id="4" name="TextBox 3"/>
          <p:cNvSpPr txBox="1"/>
          <p:nvPr/>
        </p:nvSpPr>
        <p:spPr>
          <a:xfrm>
            <a:off x="1295400" y="83130"/>
            <a:ext cx="6553200" cy="584775"/>
          </a:xfrm>
          <a:prstGeom prst="rect">
            <a:avLst/>
          </a:prstGeom>
          <a:noFill/>
        </p:spPr>
        <p:txBody>
          <a:bodyPr wrap="square" rtlCol="0">
            <a:spAutoFit/>
          </a:bodyPr>
          <a:lstStyle/>
          <a:p>
            <a:pPr lvl="0" algn="ctr"/>
            <a:r>
              <a:rPr lang="en-US" sz="3200" b="1" dirty="0" smtClean="0">
                <a:solidFill>
                  <a:srgbClr val="FF0000"/>
                </a:solidFill>
                <a:latin typeface="Times New Roman"/>
                <a:ea typeface="Calibri"/>
                <a:cs typeface="Mangal"/>
              </a:rPr>
              <a:t>Signing of Contract (Article-8)</a:t>
            </a:r>
            <a:endParaRPr lang="en-IN" sz="2000" dirty="0" smtClean="0">
              <a:solidFill>
                <a:srgbClr val="FF0000"/>
              </a:solidFill>
              <a:latin typeface="Times New Roman"/>
              <a:ea typeface="Calibri"/>
              <a:cs typeface="Mangal"/>
            </a:endParaRPr>
          </a:p>
        </p:txBody>
      </p:sp>
      <p:sp>
        <p:nvSpPr>
          <p:cNvPr id="6" name="Footer Placeholder 2"/>
          <p:cNvSpPr>
            <a:spLocks noGrp="1"/>
          </p:cNvSpPr>
          <p:nvPr>
            <p:ph type="ftr" sz="quarter" idx="11"/>
          </p:nvPr>
        </p:nvSpPr>
        <p:spPr>
          <a:xfrm>
            <a:off x="6172200" y="6324600"/>
            <a:ext cx="2895600" cy="365125"/>
          </a:xfrm>
        </p:spPr>
        <p:txBody>
          <a:bodyPr/>
          <a:lstStyle/>
          <a:p>
            <a:r>
              <a:rPr lang="en-US" b="1" dirty="0" smtClean="0">
                <a:solidFill>
                  <a:srgbClr val="00B050"/>
                </a:solidFill>
                <a:latin typeface="Comic Sans MS" pitchFamily="66" charset="0"/>
              </a:rPr>
              <a:t>Prepared by :- Y.C Srivastava</a:t>
            </a:r>
            <a:br>
              <a:rPr lang="en-US" b="1" dirty="0" smtClean="0">
                <a:solidFill>
                  <a:srgbClr val="00B050"/>
                </a:solidFill>
                <a:latin typeface="Comic Sans MS" pitchFamily="66" charset="0"/>
              </a:rPr>
            </a:br>
            <a:r>
              <a:rPr lang="en-US" b="1" dirty="0" smtClean="0">
                <a:solidFill>
                  <a:srgbClr val="00B050"/>
                </a:solidFill>
                <a:latin typeface="Comic Sans MS" pitchFamily="66" charset="0"/>
              </a:rPr>
              <a:t>General Manager (T), NHIDCL, HQ</a:t>
            </a:r>
            <a:endParaRPr lang="en-US" b="1" dirty="0">
              <a:solidFill>
                <a:srgbClr val="00B050"/>
              </a:solidFill>
              <a:latin typeface="Comic Sans MS" pitchFamily="66"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pPr lvl="0"/>
            <a:r>
              <a:rPr lang="en-US" b="1" dirty="0" smtClean="0">
                <a:solidFill>
                  <a:srgbClr val="FF0000"/>
                </a:solidFill>
                <a:latin typeface="Times New Roman"/>
                <a:ea typeface="Calibri"/>
                <a:cs typeface="Mangal"/>
              </a:rPr>
              <a:t>Utility Sifting (Article-9) </a:t>
            </a:r>
            <a:endParaRPr lang="en-IN" dirty="0">
              <a:solidFill>
                <a:srgbClr val="FF0000"/>
              </a:solidFill>
            </a:endParaRPr>
          </a:p>
        </p:txBody>
      </p:sp>
      <p:sp>
        <p:nvSpPr>
          <p:cNvPr id="3" name="Content Placeholder 2"/>
          <p:cNvSpPr>
            <a:spLocks noGrp="1"/>
          </p:cNvSpPr>
          <p:nvPr>
            <p:ph idx="1"/>
          </p:nvPr>
        </p:nvSpPr>
        <p:spPr>
          <a:xfrm>
            <a:off x="457200" y="1219200"/>
            <a:ext cx="8229600" cy="5410200"/>
          </a:xfrm>
        </p:spPr>
        <p:txBody>
          <a:bodyPr>
            <a:normAutofit/>
          </a:bodyPr>
          <a:lstStyle/>
          <a:p>
            <a:pPr marL="354013" lvl="1" indent="-354013" algn="just">
              <a:lnSpc>
                <a:spcPct val="115000"/>
              </a:lnSpc>
              <a:buFont typeface="Arial" pitchFamily="34" charset="0"/>
              <a:buChar char="•"/>
            </a:pPr>
            <a:r>
              <a:rPr lang="en-US" b="1" dirty="0" smtClean="0">
                <a:latin typeface="Times New Roman"/>
                <a:ea typeface="Calibri"/>
                <a:cs typeface="Mangal"/>
              </a:rPr>
              <a:t>Utility Sifting </a:t>
            </a:r>
          </a:p>
          <a:p>
            <a:pPr marL="800100" lvl="1" indent="-342900" algn="just">
              <a:lnSpc>
                <a:spcPct val="115000"/>
              </a:lnSpc>
              <a:buFont typeface="Wingdings" pitchFamily="2" charset="2"/>
              <a:buChar char="Ø"/>
            </a:pPr>
            <a:r>
              <a:rPr lang="en-US" sz="2400" b="1" dirty="0" smtClean="0">
                <a:latin typeface="Times New Roman"/>
                <a:ea typeface="Calibri"/>
                <a:cs typeface="Mangal"/>
              </a:rPr>
              <a:t>The scope of utility shifting be part of schedule ‘B’ (amended in clause 9.2) and for delay no claim against Authority.</a:t>
            </a:r>
            <a:endParaRPr lang="en-IN" sz="2400" b="1" dirty="0" smtClean="0">
              <a:latin typeface="Times New Roman"/>
              <a:ea typeface="Calibri"/>
              <a:cs typeface="Mangal"/>
            </a:endParaRPr>
          </a:p>
          <a:p>
            <a:pPr marL="800100" lvl="1" indent="-342900" algn="just">
              <a:lnSpc>
                <a:spcPct val="115000"/>
              </a:lnSpc>
              <a:buFont typeface="Wingdings" pitchFamily="2" charset="2"/>
              <a:buChar char="Ø"/>
            </a:pPr>
            <a:r>
              <a:rPr lang="en-US" sz="2400" b="1" dirty="0" smtClean="0">
                <a:latin typeface="Times New Roman"/>
                <a:ea typeface="Calibri"/>
                <a:cs typeface="Mangal"/>
              </a:rPr>
              <a:t>Earlier beyond 180 days the contractor was getting damages as applicable for ROW.</a:t>
            </a:r>
            <a:endParaRPr lang="en-IN" sz="2400" b="1" dirty="0" smtClean="0"/>
          </a:p>
          <a:p>
            <a:pPr lvl="0">
              <a:lnSpc>
                <a:spcPct val="115000"/>
              </a:lnSpc>
              <a:spcBef>
                <a:spcPts val="0"/>
              </a:spcBef>
              <a:buFont typeface="Symbol"/>
              <a:buChar char=""/>
            </a:pPr>
            <a:r>
              <a:rPr lang="en-US" sz="2400" b="1" dirty="0" smtClean="0">
                <a:latin typeface="Times New Roman"/>
                <a:ea typeface="Calibri"/>
                <a:cs typeface="Mangal"/>
              </a:rPr>
              <a:t>Dismantling of Structures (new clause 9.5)</a:t>
            </a:r>
            <a:endParaRPr lang="en-IN" sz="2400" b="1" dirty="0" smtClean="0">
              <a:latin typeface="Times New Roman"/>
              <a:ea typeface="Calibri"/>
              <a:cs typeface="Mangal"/>
            </a:endParaRPr>
          </a:p>
          <a:p>
            <a:pPr marL="800100" lvl="1" indent="-342900">
              <a:lnSpc>
                <a:spcPct val="115000"/>
              </a:lnSpc>
              <a:spcBef>
                <a:spcPts val="0"/>
              </a:spcBef>
              <a:buFont typeface="Wingdings" pitchFamily="2" charset="2"/>
              <a:buChar char="Ø"/>
            </a:pPr>
            <a:r>
              <a:rPr lang="en-US" sz="2400" b="1" dirty="0" smtClean="0">
                <a:latin typeface="Times New Roman"/>
                <a:ea typeface="Calibri"/>
                <a:cs typeface="Mangal"/>
              </a:rPr>
              <a:t>Contractor is responsible the dismantling and disposing in accordance with applicable law. In case of reasons beyond control of the contractor damages as applicable for ROW and time extension.</a:t>
            </a:r>
            <a:endParaRPr lang="en-IN" sz="2400" b="1" dirty="0"/>
          </a:p>
        </p:txBody>
      </p:sp>
      <p:sp>
        <p:nvSpPr>
          <p:cNvPr id="5" name="Footer Placeholder 2"/>
          <p:cNvSpPr>
            <a:spLocks noGrp="1"/>
          </p:cNvSpPr>
          <p:nvPr>
            <p:ph type="ftr" sz="quarter" idx="11"/>
          </p:nvPr>
        </p:nvSpPr>
        <p:spPr>
          <a:xfrm>
            <a:off x="6172200" y="6324600"/>
            <a:ext cx="2895600" cy="365125"/>
          </a:xfrm>
        </p:spPr>
        <p:txBody>
          <a:bodyPr/>
          <a:lstStyle/>
          <a:p>
            <a:r>
              <a:rPr lang="en-US" b="1" dirty="0" smtClean="0">
                <a:solidFill>
                  <a:srgbClr val="00B050"/>
                </a:solidFill>
                <a:latin typeface="Comic Sans MS" pitchFamily="66" charset="0"/>
              </a:rPr>
              <a:t>Prepared by :- Y.C Srivastava</a:t>
            </a:r>
            <a:br>
              <a:rPr lang="en-US" b="1" dirty="0" smtClean="0">
                <a:solidFill>
                  <a:srgbClr val="00B050"/>
                </a:solidFill>
                <a:latin typeface="Comic Sans MS" pitchFamily="66" charset="0"/>
              </a:rPr>
            </a:br>
            <a:r>
              <a:rPr lang="en-US" b="1" dirty="0" smtClean="0">
                <a:solidFill>
                  <a:srgbClr val="00B050"/>
                </a:solidFill>
                <a:latin typeface="Comic Sans MS" pitchFamily="66" charset="0"/>
              </a:rPr>
              <a:t>General Manager (T), NHIDCL, HQ</a:t>
            </a:r>
            <a:endParaRPr lang="en-US" b="1" dirty="0">
              <a:solidFill>
                <a:srgbClr val="00B050"/>
              </a:solidFill>
              <a:latin typeface="Comic Sans MS" pitchFamily="66"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188</TotalTime>
  <Words>1977</Words>
  <Application>Microsoft Office PowerPoint</Application>
  <PresentationFormat>On-screen Show (4:3)</PresentationFormat>
  <Paragraphs>216</Paragraphs>
  <Slides>27</Slides>
  <Notes>1</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Office Theme</vt:lpstr>
      <vt:lpstr>Salient Features of the model document dated 20th November 2018 and further amended on 28th November 2018</vt:lpstr>
      <vt:lpstr>Slide 2</vt:lpstr>
      <vt:lpstr>Slide 3</vt:lpstr>
      <vt:lpstr>Slide 4</vt:lpstr>
      <vt:lpstr>Gist's of amendments and changes in model EPC documents (2/2)</vt:lpstr>
      <vt:lpstr>Slide 6</vt:lpstr>
      <vt:lpstr>Slide 7</vt:lpstr>
      <vt:lpstr>Slide 8</vt:lpstr>
      <vt:lpstr>Utility Sifting (Article-9) </vt:lpstr>
      <vt:lpstr>Slide 10</vt:lpstr>
      <vt:lpstr>Slide 11</vt:lpstr>
      <vt:lpstr>Completion certificate (Article-12)</vt:lpstr>
      <vt:lpstr>Slide 13</vt:lpstr>
      <vt:lpstr>Slide 14</vt:lpstr>
      <vt:lpstr>Authority Engineer (Article-18)</vt:lpstr>
      <vt:lpstr>Slide 16</vt:lpstr>
      <vt:lpstr>Slide 17</vt:lpstr>
      <vt:lpstr>Termination (Article-23)</vt:lpstr>
      <vt:lpstr>Dispute resolution (Article-26)</vt:lpstr>
      <vt:lpstr>Slide 20</vt:lpstr>
      <vt:lpstr>Introduction (Section-1)</vt:lpstr>
      <vt:lpstr>Instruction to bidders (Section-2)</vt:lpstr>
      <vt:lpstr>Instruction to bidders (Section-2)</vt:lpstr>
      <vt:lpstr>Slide 24</vt:lpstr>
      <vt:lpstr>Amendment in Schedules</vt:lpstr>
      <vt:lpstr>Errors in the Model documents</vt:lpstr>
      <vt:lpstr>Slide 27</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Deepak</dc:creator>
  <cp:lastModifiedBy>NHIDCL</cp:lastModifiedBy>
  <cp:revision>35</cp:revision>
  <dcterms:created xsi:type="dcterms:W3CDTF">2006-08-16T00:00:00Z</dcterms:created>
  <dcterms:modified xsi:type="dcterms:W3CDTF">2018-12-12T07:08:46Z</dcterms:modified>
</cp:coreProperties>
</file>