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319" r:id="rId2"/>
    <p:sldId id="315" r:id="rId3"/>
    <p:sldId id="330" r:id="rId4"/>
    <p:sldId id="324" r:id="rId5"/>
    <p:sldId id="328" r:id="rId6"/>
    <p:sldId id="325" r:id="rId7"/>
    <p:sldId id="323" r:id="rId8"/>
    <p:sldId id="326" r:id="rId9"/>
    <p:sldId id="311" r:id="rId10"/>
    <p:sldId id="329" r:id="rId11"/>
    <p:sldId id="331" r:id="rId12"/>
    <p:sldId id="293" r:id="rId13"/>
  </p:sldIdLst>
  <p:sldSz cx="12192000" cy="6858000"/>
  <p:notesSz cx="7102475" cy="10234613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E4568853-5654-8546-96E8-8958FB0554A3}">
          <p14:sldIdLst>
            <p14:sldId id="319"/>
          </p14:sldIdLst>
        </p14:section>
        <p14:section name="Content Slides" id="{863149BC-3E61-1F46-9553-8342B8ECA3AD}">
          <p14:sldIdLst>
            <p14:sldId id="315"/>
            <p14:sldId id="330"/>
            <p14:sldId id="324"/>
            <p14:sldId id="328"/>
            <p14:sldId id="325"/>
            <p14:sldId id="323"/>
            <p14:sldId id="326"/>
            <p14:sldId id="311"/>
            <p14:sldId id="329"/>
            <p14:sldId id="331"/>
          </p14:sldIdLst>
        </p14:section>
        <p14:section name="Divider Slides" id="{2F68BBCC-51E8-495B-A9C5-41A1A6B377BE}">
          <p14:sldIdLst/>
        </p14:section>
        <p14:section name="Other slides" id="{013B618F-952C-E84E-A4E9-7E123BA1F8B4}">
          <p14:sldIdLst/>
        </p14:section>
        <p14:section name="Closing slides" id="{35864837-591F-5048-B11C-14D3033E064C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12"/>
    <a:srgbClr val="F68B1F"/>
    <a:srgbClr val="628E00"/>
    <a:srgbClr val="000000"/>
    <a:srgbClr val="262626"/>
    <a:srgbClr val="4C4C4C"/>
    <a:srgbClr val="FBFB26"/>
    <a:srgbClr val="333333"/>
    <a:srgbClr val="00B5E2"/>
    <a:srgbClr val="3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9001" autoAdjust="0"/>
  </p:normalViewPr>
  <p:slideViewPr>
    <p:cSldViewPr snapToGrid="0" snapToObjects="1">
      <p:cViewPr varScale="1">
        <p:scale>
          <a:sx n="83" d="100"/>
          <a:sy n="83" d="100"/>
        </p:scale>
        <p:origin x="78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654" y="-84"/>
      </p:cViewPr>
      <p:guideLst>
        <p:guide orient="horz" pos="2880"/>
        <p:guide pos="2160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7A87C4B-9F7A-4A22-BF88-4F01513A15F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E22D1A4-FE7B-4242-A06D-3A93073E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DFBD616-5E5D-1345-AFE6-942D4C8CE14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AA08C5B-16BD-FD49-979D-AFF93306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1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21" y="466189"/>
            <a:ext cx="2194560" cy="30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3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0379" y="1142999"/>
            <a:ext cx="2473321" cy="237915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0379" y="3602037"/>
            <a:ext cx="2473322" cy="27862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33700" y="2"/>
            <a:ext cx="9274811" cy="685323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06775" y="6430279"/>
            <a:ext cx="539496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6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4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6096000" cy="685799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53201" y="1158939"/>
            <a:ext cx="5189539" cy="238760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53201" y="3638613"/>
            <a:ext cx="5189539" cy="1655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06775" y="6430279"/>
            <a:ext cx="539496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0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#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12" y="3098105"/>
            <a:ext cx="4420328" cy="6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#3.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11" y="3094383"/>
            <a:ext cx="4416552" cy="610633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12174699" cy="685323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21" y="466189"/>
            <a:ext cx="2194560" cy="30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478" y="466189"/>
            <a:ext cx="2194560" cy="30020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lnSpc>
                <a:spcPct val="100000"/>
              </a:lnSpc>
              <a:spcBef>
                <a:spcPts val="300"/>
              </a:spcBef>
              <a:defRPr sz="2400"/>
            </a:lvl1pPr>
            <a:lvl2pPr marL="457200">
              <a:lnSpc>
                <a:spcPct val="100000"/>
              </a:lnSpc>
              <a:spcBef>
                <a:spcPts val="300"/>
              </a:spcBef>
              <a:defRPr sz="2200"/>
            </a:lvl2pPr>
            <a:lvl3pPr marL="621792">
              <a:lnSpc>
                <a:spcPct val="100000"/>
              </a:lnSpc>
              <a:spcBef>
                <a:spcPts val="300"/>
              </a:spcBef>
              <a:defRPr sz="2000"/>
            </a:lvl3pPr>
            <a:lvl4pPr marL="868680" indent="-182880">
              <a:lnSpc>
                <a:spcPct val="100000"/>
              </a:lnSpc>
              <a:spcBef>
                <a:spcPts val="300"/>
              </a:spcBef>
              <a:defRPr sz="20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06775" y="6430279"/>
            <a:ext cx="5394960" cy="182880"/>
          </a:xfrm>
        </p:spPr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5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192"/>
            <a:ext cx="5410200" cy="4351339"/>
          </a:xfrm>
        </p:spPr>
        <p:txBody>
          <a:bodyPr tIns="0" bIns="0"/>
          <a:lstStyle>
            <a:lvl1pPr>
              <a:spcBef>
                <a:spcPts val="300"/>
              </a:spcBef>
              <a:defRPr sz="2400"/>
            </a:lvl1pPr>
            <a:lvl2pPr marL="457200" indent="-182880">
              <a:spcBef>
                <a:spcPts val="300"/>
              </a:spcBef>
              <a:defRPr sz="2200"/>
            </a:lvl2pPr>
            <a:lvl3pPr marL="621792" indent="-182880">
              <a:spcBef>
                <a:spcPts val="300"/>
              </a:spcBef>
              <a:defRPr sz="2000"/>
            </a:lvl3pPr>
            <a:lvl4pPr marL="822960" indent="-182880">
              <a:spcBef>
                <a:spcPts val="300"/>
              </a:spcBef>
              <a:defRPr sz="2000"/>
            </a:lvl4pPr>
            <a:lvl5pPr marL="1097280" indent="-137160"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155192"/>
            <a:ext cx="5408612" cy="4351339"/>
          </a:xfrm>
        </p:spPr>
        <p:txBody>
          <a:bodyPr tIns="0" bIns="0"/>
          <a:lstStyle>
            <a:lvl2pPr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1" y="1152144"/>
            <a:ext cx="5420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01" y="1966912"/>
            <a:ext cx="542036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152144"/>
            <a:ext cx="5408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1966912"/>
            <a:ext cx="54086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0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2501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38836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632968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926084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6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12174699" cy="685323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66727" y="1122363"/>
            <a:ext cx="1127601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6727" y="3602037"/>
            <a:ext cx="1127601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1" y="1148420"/>
            <a:ext cx="11270299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20" y="6442108"/>
            <a:ext cx="640080" cy="14420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rot="16200000" flipH="1">
            <a:off x="198652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805574" y="683364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805574" y="1148420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805574" y="6179987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805574" y="6584189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805574" y="3384233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931160" y="-632849"/>
            <a:ext cx="455167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58823" y="-621122"/>
            <a:ext cx="455167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862320" y="-632849"/>
            <a:ext cx="455167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793480" y="-632849"/>
            <a:ext cx="455167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1724640" y="-632849"/>
            <a:ext cx="455167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805574" y="267484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805574" y="683261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06775" y="6430279"/>
            <a:ext cx="539496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Genesis of Selection of Bridge Form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-260393" y="-36072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684" r:id="rId3"/>
    <p:sldLayoutId id="2147483685" r:id="rId4"/>
    <p:sldLayoutId id="2147483687" r:id="rId5"/>
    <p:sldLayoutId id="2147483688" r:id="rId6"/>
    <p:sldLayoutId id="2147483771" r:id="rId7"/>
    <p:sldLayoutId id="2147483689" r:id="rId8"/>
    <p:sldLayoutId id="2147483766" r:id="rId9"/>
    <p:sldLayoutId id="2147483660" r:id="rId10"/>
    <p:sldLayoutId id="2147483661" r:id="rId11"/>
    <p:sldLayoutId id="2147483733" r:id="rId12"/>
    <p:sldLayoutId id="2147483770" r:id="rId13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354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40080" indent="-182880" algn="l" defTabSz="914354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68680" indent="-182880" algn="l" defTabSz="914354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097280" indent="-137160" algn="l" defTabSz="914354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696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orient="horz" pos="4144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pos="3984" userDrawn="1">
          <p15:clr>
            <a:srgbClr val="A4A3A4"/>
          </p15:clr>
        </p15:guide>
        <p15:guide id="9" pos="5544" userDrawn="1">
          <p15:clr>
            <a:srgbClr val="A4A3A4"/>
          </p15:clr>
        </p15:guide>
        <p15:guide id="10" pos="5832" userDrawn="1">
          <p15:clr>
            <a:srgbClr val="A4A3A4"/>
          </p15:clr>
        </p15:guide>
        <p15:guide id="12" pos="2136" userDrawn="1">
          <p15:clr>
            <a:srgbClr val="A4A3A4"/>
          </p15:clr>
        </p15:guide>
        <p15:guide id="13" pos="1848" userDrawn="1">
          <p15:clr>
            <a:srgbClr val="A4A3A4"/>
          </p15:clr>
        </p15:guide>
        <p15:guide id="14" orient="horz" pos="169" userDrawn="1">
          <p15:clr>
            <a:srgbClr val="A4A3A4"/>
          </p15:clr>
        </p15:guide>
        <p15:guide id="15" orient="horz" pos="288" userDrawn="1">
          <p15:clr>
            <a:srgbClr val="A4A3A4"/>
          </p15:clr>
        </p15:guide>
        <p15:guide id="16" pos="76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openxmlformats.org/officeDocument/2006/relationships/image" Target="../media/image34.jpe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Business_development\2019_07_15_Dhubri\Dhubri_Rohit\Pic\Dhubri Images\DP_PIC 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-205415" y="-115546"/>
            <a:ext cx="12602830" cy="70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2081" y="-189105"/>
            <a:ext cx="12446000" cy="715886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122" y="818816"/>
            <a:ext cx="9144000" cy="2366963"/>
          </a:xfrm>
        </p:spPr>
        <p:txBody>
          <a:bodyPr/>
          <a:lstStyle/>
          <a:p>
            <a:r>
              <a:rPr lang="en-US" dirty="0"/>
              <a:t>Dhubri - Phulbari Bridge: </a:t>
            </a:r>
            <a:r>
              <a:rPr lang="en-US" dirty="0">
                <a:solidFill>
                  <a:schemeClr val="bg1"/>
                </a:solidFill>
              </a:rPr>
              <a:t>Genesis of Bridge 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20" y="3855112"/>
            <a:ext cx="9144000" cy="5375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Neil Banerjee</a:t>
            </a:r>
          </a:p>
        </p:txBody>
      </p:sp>
      <p:sp>
        <p:nvSpPr>
          <p:cNvPr id="14" name="Rectangle 13"/>
          <p:cNvSpPr/>
          <p:nvPr/>
        </p:nvSpPr>
        <p:spPr>
          <a:xfrm rot="10800000">
            <a:off x="-132081" y="5257799"/>
            <a:ext cx="12446000" cy="1600200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21" y="466191"/>
            <a:ext cx="2194560" cy="3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8568-A421-41D9-B9BD-7202711F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9E8D6-8F42-4E0D-A677-1211E3733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B1F68-CC8D-45CB-8C87-482ADEF45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Genesis of Selection of Bridge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857E44-4925-42E9-8541-DFED2B53C7C6}"/>
              </a:ext>
            </a:extLst>
          </p:cNvPr>
          <p:cNvSpPr txBox="1">
            <a:spLocks/>
          </p:cNvSpPr>
          <p:nvPr/>
        </p:nvSpPr>
        <p:spPr>
          <a:xfrm>
            <a:off x="462501" y="1148420"/>
            <a:ext cx="11270299" cy="467326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As per the above study, an Extradosed bridge option is proposed based on the following points:</a:t>
            </a:r>
          </a:p>
          <a:p>
            <a:pPr marL="457200" indent="-457200">
              <a:buAutoNum type="arabicPeriod"/>
            </a:pPr>
            <a:r>
              <a:rPr lang="en-US" sz="2200" dirty="0"/>
              <a:t>Aesthetics</a:t>
            </a:r>
          </a:p>
          <a:p>
            <a:pPr marL="457200" indent="-457200">
              <a:buFont typeface="Symbol" panose="05050102010706020507" pitchFamily="18" charset="2"/>
              <a:buAutoNum type="arabicPeriod"/>
            </a:pPr>
            <a:r>
              <a:rPr lang="en-US" sz="2200" dirty="0"/>
              <a:t>Engineering Aspects </a:t>
            </a:r>
          </a:p>
          <a:p>
            <a:pPr marL="685811" lvl="1" indent="-457200"/>
            <a:r>
              <a:rPr lang="en-US" sz="1600" dirty="0"/>
              <a:t>Flexible structure preferable in high seismic zone</a:t>
            </a:r>
          </a:p>
          <a:p>
            <a:pPr marL="685811" lvl="1" indent="-457200"/>
            <a:r>
              <a:rPr lang="en-US" sz="1600" dirty="0"/>
              <a:t>Low fatigue than Cable stayed bridge etc.</a:t>
            </a:r>
          </a:p>
          <a:p>
            <a:pPr marL="457200" indent="-457200">
              <a:buAutoNum type="arabicPeriod"/>
            </a:pPr>
            <a:r>
              <a:rPr lang="en-US" sz="2200" dirty="0"/>
              <a:t>Accessibility during Construction </a:t>
            </a:r>
          </a:p>
          <a:p>
            <a:pPr marL="457200" indent="-457200">
              <a:buAutoNum type="arabicPeriod"/>
            </a:pPr>
            <a:r>
              <a:rPr lang="en-US" sz="2200" dirty="0"/>
              <a:t>Serviceability &amp; adaptation to future requirements </a:t>
            </a:r>
          </a:p>
          <a:p>
            <a:pPr marL="685811" lvl="1" indent="-457200"/>
            <a:r>
              <a:rPr lang="en-US" sz="1600" dirty="0"/>
              <a:t>Can increase the load carrying capacity </a:t>
            </a:r>
          </a:p>
          <a:p>
            <a:pPr marL="457200" indent="-457200">
              <a:buAutoNum type="arabicPeriod"/>
            </a:pPr>
            <a:r>
              <a:rPr lang="en-US" sz="2200" dirty="0"/>
              <a:t>Cost of Construction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sz="2200" dirty="0"/>
          </a:p>
          <a:p>
            <a:pPr marL="0" indent="0">
              <a:buFont typeface="Symbol" panose="05050102010706020507" pitchFamily="18" charset="2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45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jects\Business_development\2019_07_15_Dhubri\Dhubri_Rohit\Pic\Dhubri Images\DP_PIC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88568-A421-41D9-B9BD-7202711F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Animated View of </a:t>
            </a:r>
            <a:r>
              <a:rPr lang="en-US" dirty="0"/>
              <a:t>Dhubri - Phulbari Bridge</a:t>
            </a:r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9E8D6-8F42-4E0D-A677-1211E3733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B1F68-CC8D-45CB-8C87-482ADEF45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Genesis of Selection of Bridge Form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71"/>
          <a:stretch/>
        </p:blipFill>
        <p:spPr>
          <a:xfrm>
            <a:off x="11104360" y="6430279"/>
            <a:ext cx="658920" cy="1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Projects\Business_development\2019_07_15_Dhubri\Dhubri_Rohit\Pic\Dhubri Images\DP_PIC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199" y="3242197"/>
            <a:ext cx="3149602" cy="4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8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2EE18-EC7E-4EE6-B007-ADB1C821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590"/>
            <a:ext cx="12343063" cy="68625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Genesis of Selection of Bridge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4591"/>
            <a:ext cx="12191999" cy="5344160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Details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949" y="6437929"/>
            <a:ext cx="728743" cy="1501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F738E8-F27C-4352-B602-741976CC8B4E}"/>
              </a:ext>
            </a:extLst>
          </p:cNvPr>
          <p:cNvSpPr txBox="1">
            <a:spLocks/>
          </p:cNvSpPr>
          <p:nvPr/>
        </p:nvSpPr>
        <p:spPr>
          <a:xfrm>
            <a:off x="459200" y="941984"/>
            <a:ext cx="11273600" cy="2786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1792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This bridge is connecting Dhubri town in Assam &amp; Phulbari town in Meghalaya.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bridge is a part of NH-127B.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Four lane bridge having </a:t>
            </a:r>
            <a:r>
              <a:rPr lang="en-IN" sz="2200" dirty="0">
                <a:solidFill>
                  <a:schemeClr val="bg1"/>
                </a:solidFill>
              </a:rPr>
              <a:t>main navigational span of 12.625km with viaduct of 5.735 km.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Reduction of Travel time by 6 hours &amp; travel distance from 210km to 20km.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1" name="Picture 2" descr="Image result for place mar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242" y="4405898"/>
            <a:ext cx="475103" cy="4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lace mar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72" y="3002048"/>
            <a:ext cx="475103" cy="4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Requirements (IWAI guidelines)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501" y="1148420"/>
            <a:ext cx="11270299" cy="5019992"/>
          </a:xfrm>
        </p:spPr>
        <p:txBody>
          <a:bodyPr>
            <a:normAutofit/>
          </a:bodyPr>
          <a:lstStyle/>
          <a:p>
            <a:r>
              <a:rPr lang="en-GB" sz="2200" dirty="0"/>
              <a:t>10 meter vertical clearance above High Flood Level (HFL)</a:t>
            </a:r>
          </a:p>
          <a:p>
            <a:r>
              <a:rPr lang="en-GB" sz="2200" dirty="0"/>
              <a:t>100 meter horizontal clearance between piers</a:t>
            </a: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n-GB" sz="2200" dirty="0"/>
          </a:p>
        </p:txBody>
      </p:sp>
      <p:pic>
        <p:nvPicPr>
          <p:cNvPr id="4098" name="Picture 2" descr="D:\Projects\Business_development\2019_07_15_Dhubri\Dhubri_Rohit\Pic\Dhubri Images\Passenger in fer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914" y="4123969"/>
            <a:ext cx="3511827" cy="1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cts\Business_development\2019_07_15_Dhubri\Dhubri_Rohit\Pic\Dhubri Images\DP_PIC (1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574" y="4123969"/>
            <a:ext cx="3511827" cy="1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rojects\Business_development\2019_07_15_Dhubri\Dhubri_Rohit\Pic\Dhubri Images\IMG_20161004_081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990" y="4123969"/>
            <a:ext cx="2633870" cy="1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9950"/>
          <a:stretch/>
        </p:blipFill>
        <p:spPr bwMode="auto">
          <a:xfrm>
            <a:off x="0" y="2487567"/>
            <a:ext cx="12191999" cy="1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7" y="1971048"/>
            <a:ext cx="2113202" cy="900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7900" y="5966449"/>
            <a:ext cx="3825561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Pictures of Brahmaputra River at Bridge Location </a:t>
            </a:r>
          </a:p>
        </p:txBody>
      </p:sp>
    </p:spTree>
    <p:extLst>
      <p:ext uri="{BB962C8B-B14F-4D97-AF65-F5344CB8AC3E}">
        <p14:creationId xmlns:p14="http://schemas.microsoft.com/office/powerpoint/2010/main" val="28816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04025"/>
            <a:ext cx="12192001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- 1: Through Type Truss Bridge for Navigational Span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8091"/>
              </p:ext>
            </p:extLst>
          </p:nvPr>
        </p:nvGraphicFramePr>
        <p:xfrm>
          <a:off x="519593" y="1190831"/>
          <a:ext cx="5284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68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Span Arrangement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Single span arrangement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68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Cost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₹ </a:t>
                      </a:r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37,500 Million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04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Construction Time (Approx.)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8 years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114" r="10450"/>
          <a:stretch/>
        </p:blipFill>
        <p:spPr bwMode="auto">
          <a:xfrm>
            <a:off x="4038082" y="4819623"/>
            <a:ext cx="1133993" cy="4095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33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5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36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8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08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80161" y="4114326"/>
            <a:ext cx="7814332" cy="818993"/>
            <a:chOff x="1280161" y="4114326"/>
            <a:chExt cx="7814332" cy="818993"/>
          </a:xfrm>
        </p:grpSpPr>
        <p:grpSp>
          <p:nvGrpSpPr>
            <p:cNvPr id="16" name="Group 15"/>
            <p:cNvGrpSpPr/>
            <p:nvPr/>
          </p:nvGrpSpPr>
          <p:grpSpPr>
            <a:xfrm>
              <a:off x="1280161" y="4463446"/>
              <a:ext cx="815340" cy="268916"/>
              <a:chOff x="1280161" y="4463446"/>
              <a:chExt cx="815340" cy="26891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1316736" y="4732362"/>
                <a:ext cx="647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7"/>
              <p:cNvSpPr/>
              <p:nvPr/>
            </p:nvSpPr>
            <p:spPr>
              <a:xfrm rot="10800000">
                <a:off x="1640710" y="4646962"/>
                <a:ext cx="99064" cy="85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80161" y="4463446"/>
                <a:ext cx="815340" cy="198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FRL</a:t>
                </a:r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565" y="4114326"/>
              <a:ext cx="6134101" cy="7077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31"/>
            <a:stretch/>
          </p:blipFill>
          <p:spPr bwMode="auto">
            <a:xfrm>
              <a:off x="8550584" y="4585465"/>
              <a:ext cx="515311" cy="1908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70" r="-311"/>
            <a:stretch/>
          </p:blipFill>
          <p:spPr bwMode="auto">
            <a:xfrm>
              <a:off x="2019300" y="4587370"/>
              <a:ext cx="437514" cy="1908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 rot="5400000">
              <a:off x="1797877" y="4648443"/>
              <a:ext cx="436352" cy="57197"/>
              <a:chOff x="8689503" y="4300540"/>
              <a:chExt cx="3669912" cy="17489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5400000">
              <a:off x="8847719" y="4686544"/>
              <a:ext cx="436352" cy="57197"/>
              <a:chOff x="8689503" y="4300540"/>
              <a:chExt cx="3669912" cy="17489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12" y="1566382"/>
            <a:ext cx="3424430" cy="11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9122853" y="2640089"/>
            <a:ext cx="2609947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Cross Section of Bridge Option</a:t>
            </a:r>
          </a:p>
        </p:txBody>
      </p:sp>
      <p:pic>
        <p:nvPicPr>
          <p:cNvPr id="51" name="Picture 5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/>
          <a:stretch/>
        </p:blipFill>
        <p:spPr>
          <a:xfrm>
            <a:off x="5882640" y="1190831"/>
            <a:ext cx="2552645" cy="19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04025"/>
            <a:ext cx="12192001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- 2: Bowstring Arch Bridge for Navigational Span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04736"/>
              </p:ext>
            </p:extLst>
          </p:nvPr>
        </p:nvGraphicFramePr>
        <p:xfrm>
          <a:off x="519593" y="1190831"/>
          <a:ext cx="5284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68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Span Arrangement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Single span arrangement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68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Cost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₹ </a:t>
                      </a:r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99,500 Million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04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Construction Time (Approx.)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6.5 years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312313" y="4021201"/>
            <a:ext cx="3049280" cy="0"/>
            <a:chOff x="10480864" y="3214942"/>
            <a:chExt cx="304928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310432" y="3214942"/>
              <a:ext cx="1219712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80864" y="3214942"/>
              <a:ext cx="609856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090720" y="3214942"/>
              <a:ext cx="1219712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121" y="1137516"/>
            <a:ext cx="2519722" cy="28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2062"/>
          <p:cNvGrpSpPr/>
          <p:nvPr/>
        </p:nvGrpSpPr>
        <p:grpSpPr>
          <a:xfrm>
            <a:off x="9250682" y="3912129"/>
            <a:ext cx="2438398" cy="116205"/>
            <a:chOff x="8689503" y="4300540"/>
            <a:chExt cx="3669912" cy="174895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0374904" y="4300540"/>
              <a:ext cx="52341" cy="78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/>
            <p:cNvCxnSpPr/>
            <p:nvPr/>
          </p:nvCxnSpPr>
          <p:spPr>
            <a:xfrm>
              <a:off x="10427245" y="4300540"/>
              <a:ext cx="0" cy="174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/>
            <p:nvPr/>
          </p:nvCxnSpPr>
          <p:spPr>
            <a:xfrm flipV="1">
              <a:off x="10427245" y="4379506"/>
              <a:ext cx="52272" cy="95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/>
            <p:cNvCxnSpPr/>
            <p:nvPr/>
          </p:nvCxnSpPr>
          <p:spPr>
            <a:xfrm flipH="1">
              <a:off x="8689503" y="4379506"/>
              <a:ext cx="168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/>
            <p:cNvCxnSpPr/>
            <p:nvPr/>
          </p:nvCxnSpPr>
          <p:spPr>
            <a:xfrm>
              <a:off x="10479516" y="4379506"/>
              <a:ext cx="1879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114" r="11203"/>
          <a:stretch/>
        </p:blipFill>
        <p:spPr bwMode="auto">
          <a:xfrm>
            <a:off x="4038083" y="4819623"/>
            <a:ext cx="1124468" cy="4095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Connector 69"/>
          <p:cNvCxnSpPr/>
          <p:nvPr/>
        </p:nvCxnSpPr>
        <p:spPr>
          <a:xfrm>
            <a:off x="-1219712" y="2772437"/>
            <a:ext cx="121971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" name="Rectangle 2078"/>
          <p:cNvSpPr/>
          <p:nvPr/>
        </p:nvSpPr>
        <p:spPr>
          <a:xfrm>
            <a:off x="9183813" y="3906414"/>
            <a:ext cx="2609947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Cross Section of Bridge Option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8940" y="4082540"/>
            <a:ext cx="45719" cy="43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1280161" y="3697732"/>
            <a:ext cx="7692183" cy="1232880"/>
            <a:chOff x="1280161" y="3697732"/>
            <a:chExt cx="7692183" cy="1232880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74" y="3697732"/>
              <a:ext cx="6148326" cy="1116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79"/>
            <p:cNvGrpSpPr/>
            <p:nvPr/>
          </p:nvGrpSpPr>
          <p:grpSpPr>
            <a:xfrm rot="5400000">
              <a:off x="1679360" y="4538172"/>
              <a:ext cx="720000" cy="64880"/>
              <a:chOff x="8689503" y="4300540"/>
              <a:chExt cx="3669912" cy="174895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1280161" y="4463446"/>
              <a:ext cx="815340" cy="268916"/>
              <a:chOff x="1280161" y="4463446"/>
              <a:chExt cx="815340" cy="26891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1343406" y="4732362"/>
                <a:ext cx="6479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Isosceles Triangle 87"/>
              <p:cNvSpPr/>
              <p:nvPr/>
            </p:nvSpPr>
            <p:spPr>
              <a:xfrm rot="10800000">
                <a:off x="1640710" y="4646962"/>
                <a:ext cx="99064" cy="85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80161" y="4463446"/>
                <a:ext cx="815340" cy="198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FRL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6200000" flipH="1">
              <a:off x="8580704" y="4535460"/>
              <a:ext cx="720000" cy="63281"/>
              <a:chOff x="8689503" y="4300540"/>
              <a:chExt cx="3669912" cy="174895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5"/>
            <a:stretch/>
          </p:blipFill>
          <p:spPr bwMode="auto">
            <a:xfrm>
              <a:off x="8548880" y="4264395"/>
              <a:ext cx="399811" cy="54867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14"/>
            <a:stretch/>
          </p:blipFill>
          <p:spPr bwMode="auto">
            <a:xfrm flipH="1">
              <a:off x="2042506" y="4265932"/>
              <a:ext cx="415510" cy="54867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/>
          <p:cNvSpPr/>
          <p:nvPr/>
        </p:nvSpPr>
        <p:spPr>
          <a:xfrm>
            <a:off x="5957709" y="2843339"/>
            <a:ext cx="2912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Similar Bridge Form: Sydney Harbour Bridge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08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5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8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33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36" y="4741674"/>
            <a:ext cx="212454" cy="1267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D3A48-CAF0-42CB-BA66-953029808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1842" y="1216413"/>
            <a:ext cx="2812911" cy="19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04025"/>
            <a:ext cx="12192001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280161" y="3373388"/>
            <a:ext cx="7712820" cy="2592437"/>
            <a:chOff x="1280161" y="3284488"/>
            <a:chExt cx="7712820" cy="2592437"/>
          </a:xfrm>
        </p:grpSpPr>
        <p:grpSp>
          <p:nvGrpSpPr>
            <p:cNvPr id="9" name="Group 8"/>
            <p:cNvGrpSpPr/>
            <p:nvPr/>
          </p:nvGrpSpPr>
          <p:grpSpPr>
            <a:xfrm>
              <a:off x="2337592" y="4768214"/>
              <a:ext cx="230279" cy="1108711"/>
              <a:chOff x="2923540" y="4768214"/>
              <a:chExt cx="230279" cy="1108711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23540" y="5133975"/>
                <a:ext cx="230279" cy="74295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768214"/>
                <a:ext cx="86281" cy="157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925437"/>
                <a:ext cx="86281" cy="1572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 bwMode="auto">
              <a:xfrm>
                <a:off x="3000137" y="5076446"/>
                <a:ext cx="86281" cy="5752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8415304" y="4768214"/>
              <a:ext cx="230279" cy="1108711"/>
              <a:chOff x="2923540" y="4768214"/>
              <a:chExt cx="230279" cy="1108711"/>
            </a:xfrm>
          </p:grpSpPr>
          <p:pic>
            <p:nvPicPr>
              <p:cNvPr id="59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23540" y="5133975"/>
                <a:ext cx="230279" cy="74295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768214"/>
                <a:ext cx="86281" cy="157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925437"/>
                <a:ext cx="86281" cy="1572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 bwMode="auto">
              <a:xfrm>
                <a:off x="3000137" y="5076446"/>
                <a:ext cx="86281" cy="5752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280161" y="3284488"/>
              <a:ext cx="7712820" cy="1500242"/>
              <a:chOff x="1280161" y="3284488"/>
              <a:chExt cx="7712820" cy="1500242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973" r="21873"/>
              <a:stretch/>
            </p:blipFill>
            <p:spPr bwMode="auto">
              <a:xfrm>
                <a:off x="2095501" y="3284488"/>
                <a:ext cx="6853190" cy="149808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" name="Group 69"/>
              <p:cNvGrpSpPr/>
              <p:nvPr/>
            </p:nvGrpSpPr>
            <p:grpSpPr>
              <a:xfrm rot="5400000">
                <a:off x="1529141" y="4191835"/>
                <a:ext cx="1097206" cy="88581"/>
                <a:chOff x="8689503" y="4300540"/>
                <a:chExt cx="3669912" cy="17489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0374904" y="4300540"/>
                  <a:ext cx="52341" cy="78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0427245" y="4300540"/>
                  <a:ext cx="0" cy="174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10427245" y="4379506"/>
                  <a:ext cx="52272" cy="95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8689503" y="4379506"/>
                  <a:ext cx="1685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479516" y="4379506"/>
                  <a:ext cx="18798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280161" y="4463446"/>
                <a:ext cx="815340" cy="268916"/>
                <a:chOff x="1280161" y="4463446"/>
                <a:chExt cx="815340" cy="268916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1343406" y="4732362"/>
                  <a:ext cx="6479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Isosceles Triangle 77"/>
                <p:cNvSpPr/>
                <p:nvPr/>
              </p:nvSpPr>
              <p:spPr>
                <a:xfrm rot="10800000">
                  <a:off x="1640710" y="4646962"/>
                  <a:ext cx="99064" cy="854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280161" y="4463446"/>
                  <a:ext cx="81534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>
                      <a:solidFill>
                        <a:schemeClr val="tx1"/>
                      </a:solidFill>
                    </a:rPr>
                    <a:t>FRL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 rot="5400000">
                <a:off x="8400088" y="4191836"/>
                <a:ext cx="1097206" cy="88581"/>
                <a:chOff x="8689503" y="4300540"/>
                <a:chExt cx="3669912" cy="174895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10374904" y="4300540"/>
                  <a:ext cx="52341" cy="78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0427245" y="4300540"/>
                  <a:ext cx="0" cy="174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0427245" y="4379506"/>
                  <a:ext cx="52272" cy="95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8689503" y="4379506"/>
                  <a:ext cx="1685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0479516" y="4379506"/>
                  <a:ext cx="18798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1"/>
          <p:cNvGrpSpPr/>
          <p:nvPr/>
        </p:nvGrpSpPr>
        <p:grpSpPr>
          <a:xfrm>
            <a:off x="1906517" y="3583940"/>
            <a:ext cx="7184143" cy="1273174"/>
            <a:chOff x="1906517" y="3495040"/>
            <a:chExt cx="7184143" cy="1273174"/>
          </a:xfrm>
        </p:grpSpPr>
        <p:sp>
          <p:nvSpPr>
            <p:cNvPr id="90" name="Rectangle 89"/>
            <p:cNvSpPr/>
            <p:nvPr/>
          </p:nvSpPr>
          <p:spPr>
            <a:xfrm>
              <a:off x="2494280" y="3495040"/>
              <a:ext cx="6004800" cy="1273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570562" y="3495040"/>
              <a:ext cx="520098" cy="1273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906517" y="3495040"/>
              <a:ext cx="520098" cy="1273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500" y="195023"/>
            <a:ext cx="1974913" cy="40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</p:spPr>
        <p:txBody>
          <a:bodyPr/>
          <a:lstStyle/>
          <a:p>
            <a:r>
              <a:rPr lang="en-US" dirty="0"/>
              <a:t>Option - 3: Cable Stayed Bridge for Navigational Span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2310432" y="3214942"/>
            <a:ext cx="121971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2324080" y="3323590"/>
            <a:ext cx="1523420" cy="481656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100m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2324080" y="2540572"/>
            <a:ext cx="60985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12324080" y="2614930"/>
            <a:ext cx="1523420" cy="481656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50m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2324080" y="1950022"/>
            <a:ext cx="304928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2324080" y="2004632"/>
            <a:ext cx="1523420" cy="481656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25m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310432" y="3896932"/>
            <a:ext cx="1525638" cy="0"/>
            <a:chOff x="12310432" y="3896932"/>
            <a:chExt cx="1525638" cy="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2310432" y="3896932"/>
              <a:ext cx="1219712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531142" y="3896932"/>
              <a:ext cx="304928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/>
          <p:cNvSpPr txBox="1">
            <a:spLocks/>
          </p:cNvSpPr>
          <p:nvPr/>
        </p:nvSpPr>
        <p:spPr>
          <a:xfrm>
            <a:off x="12324080" y="3986530"/>
            <a:ext cx="1523420" cy="481656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125m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98595"/>
              </p:ext>
            </p:extLst>
          </p:nvPr>
        </p:nvGraphicFramePr>
        <p:xfrm>
          <a:off x="519593" y="1190831"/>
          <a:ext cx="5284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68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Span Arrangement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Single span arrangement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68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Cost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₹ </a:t>
                      </a:r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1,60,000 Million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04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Construction Time (Approx.)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6.5 years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D:\Projects\Business_development\2019_07_15_Dhubri\Dhubri_Rohit\Pic\Charles W. Cullen Bridge at the Indian River Inlet - Design-Buil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600" y="1188530"/>
            <a:ext cx="2883813" cy="19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9932799" y="4178683"/>
            <a:ext cx="2014613" cy="91690"/>
            <a:chOff x="8689503" y="4300540"/>
            <a:chExt cx="3669912" cy="17489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0374904" y="4300540"/>
              <a:ext cx="52341" cy="78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27245" y="4300540"/>
              <a:ext cx="0" cy="174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427245" y="4379506"/>
              <a:ext cx="52272" cy="95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689503" y="4379506"/>
              <a:ext cx="168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479516" y="4379506"/>
              <a:ext cx="1879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995149" y="4270373"/>
            <a:ext cx="1930755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Cross Section of Bridge Option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417" r="11203"/>
          <a:stretch/>
        </p:blipFill>
        <p:spPr bwMode="auto">
          <a:xfrm>
            <a:off x="4038083" y="4821262"/>
            <a:ext cx="1124468" cy="40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6CC3417-35B2-45F0-8B66-CA9F7863B495}"/>
              </a:ext>
            </a:extLst>
          </p:cNvPr>
          <p:cNvSpPr txBox="1"/>
          <p:nvPr/>
        </p:nvSpPr>
        <p:spPr>
          <a:xfrm>
            <a:off x="5799168" y="2819587"/>
            <a:ext cx="3078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solidFill>
                  <a:schemeClr val="bg1"/>
                </a:solidFill>
              </a:rPr>
              <a:t>Similar Bridge Form: Charles W. Cullen Bridge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61008" y="4741674"/>
            <a:ext cx="6286731" cy="1267966"/>
            <a:chOff x="2361008" y="4741674"/>
            <a:chExt cx="6286731" cy="1267966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08" y="4741674"/>
              <a:ext cx="212454" cy="1267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285" y="4741674"/>
              <a:ext cx="212454" cy="1267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388" y="4741674"/>
              <a:ext cx="212454" cy="12679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1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04025"/>
            <a:ext cx="12192001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1280161" y="3373388"/>
            <a:ext cx="7712820" cy="2592437"/>
            <a:chOff x="1280161" y="3284488"/>
            <a:chExt cx="7712820" cy="2592437"/>
          </a:xfrm>
        </p:grpSpPr>
        <p:grpSp>
          <p:nvGrpSpPr>
            <p:cNvPr id="84" name="Group 83"/>
            <p:cNvGrpSpPr/>
            <p:nvPr/>
          </p:nvGrpSpPr>
          <p:grpSpPr>
            <a:xfrm>
              <a:off x="2337592" y="4768214"/>
              <a:ext cx="230279" cy="1108711"/>
              <a:chOff x="2923540" y="4768214"/>
              <a:chExt cx="230279" cy="1108711"/>
            </a:xfrm>
          </p:grpSpPr>
          <p:pic>
            <p:nvPicPr>
              <p:cNvPr id="108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23540" y="5133975"/>
                <a:ext cx="230279" cy="74295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768214"/>
                <a:ext cx="86281" cy="157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925437"/>
                <a:ext cx="86281" cy="1572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 bwMode="auto">
              <a:xfrm>
                <a:off x="3000137" y="5076446"/>
                <a:ext cx="86281" cy="5752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8415304" y="4768214"/>
              <a:ext cx="230279" cy="1108711"/>
              <a:chOff x="2923540" y="4768214"/>
              <a:chExt cx="230279" cy="1108711"/>
            </a:xfrm>
          </p:grpSpPr>
          <p:pic>
            <p:nvPicPr>
              <p:cNvPr id="104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23540" y="5133975"/>
                <a:ext cx="230279" cy="74295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768214"/>
                <a:ext cx="86281" cy="157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37" y="4925437"/>
                <a:ext cx="86281" cy="15722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 bwMode="auto">
              <a:xfrm>
                <a:off x="3000137" y="5076446"/>
                <a:ext cx="86281" cy="5752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1280161" y="3284488"/>
              <a:ext cx="7712820" cy="1500242"/>
              <a:chOff x="1280161" y="3284488"/>
              <a:chExt cx="7712820" cy="1500242"/>
            </a:xfrm>
          </p:grpSpPr>
          <p:pic>
            <p:nvPicPr>
              <p:cNvPr id="87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973" r="21873"/>
              <a:stretch/>
            </p:blipFill>
            <p:spPr bwMode="auto">
              <a:xfrm>
                <a:off x="2095501" y="3284488"/>
                <a:ext cx="6853190" cy="149808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8" name="Group 87"/>
              <p:cNvGrpSpPr/>
              <p:nvPr/>
            </p:nvGrpSpPr>
            <p:grpSpPr>
              <a:xfrm rot="5400000">
                <a:off x="1529141" y="4191835"/>
                <a:ext cx="1097206" cy="88581"/>
                <a:chOff x="8689503" y="4300540"/>
                <a:chExt cx="3669912" cy="174895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10374904" y="4300540"/>
                  <a:ext cx="52341" cy="78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0427245" y="4300540"/>
                  <a:ext cx="0" cy="174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10427245" y="4379506"/>
                  <a:ext cx="52272" cy="95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8689503" y="4379506"/>
                  <a:ext cx="1685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479516" y="4379506"/>
                  <a:ext cx="18798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280161" y="4463446"/>
                <a:ext cx="815340" cy="268916"/>
                <a:chOff x="1280161" y="4463446"/>
                <a:chExt cx="815340" cy="268916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1343406" y="4732362"/>
                  <a:ext cx="6479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Isosceles Triangle 96"/>
                <p:cNvSpPr/>
                <p:nvPr/>
              </p:nvSpPr>
              <p:spPr>
                <a:xfrm rot="10800000">
                  <a:off x="1640710" y="4646962"/>
                  <a:ext cx="99064" cy="854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280161" y="4463446"/>
                  <a:ext cx="81534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>
                      <a:solidFill>
                        <a:schemeClr val="tx1"/>
                      </a:solidFill>
                    </a:rPr>
                    <a:t>FRL</a:t>
                  </a: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5400000">
                <a:off x="8400088" y="4191836"/>
                <a:ext cx="1097206" cy="88581"/>
                <a:chOff x="8689503" y="4300540"/>
                <a:chExt cx="3669912" cy="174895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10374904" y="4300540"/>
                  <a:ext cx="52341" cy="78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0427245" y="4300540"/>
                  <a:ext cx="0" cy="174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10427245" y="4379506"/>
                  <a:ext cx="52272" cy="95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8689503" y="4379506"/>
                  <a:ext cx="1685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0479516" y="4379506"/>
                  <a:ext cx="18798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41" y="3140108"/>
            <a:ext cx="3365717" cy="13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280161" y="4520596"/>
            <a:ext cx="815340" cy="268916"/>
            <a:chOff x="1280161" y="4463446"/>
            <a:chExt cx="815340" cy="268916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1316736" y="4732362"/>
              <a:ext cx="647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1640710" y="4646962"/>
              <a:ext cx="99064" cy="854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80161" y="4463446"/>
              <a:ext cx="815340" cy="198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FRL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- 4: Segmental Balanced Cantilever Bridge for Navigational Span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36188"/>
              </p:ext>
            </p:extLst>
          </p:nvPr>
        </p:nvGraphicFramePr>
        <p:xfrm>
          <a:off x="519593" y="1190831"/>
          <a:ext cx="5284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68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Span Arrangement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 Span continuous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68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Cost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₹ </a:t>
                      </a:r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23,000 Million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04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Construction Time (Approx.)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7.5 years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4149"/>
          <a:stretch/>
        </p:blipFill>
        <p:spPr bwMode="auto">
          <a:xfrm>
            <a:off x="2066925" y="4204163"/>
            <a:ext cx="6964680" cy="6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96" y="4851401"/>
            <a:ext cx="222845" cy="1095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82" y="4851401"/>
            <a:ext cx="222845" cy="1095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77" y="4851401"/>
            <a:ext cx="222845" cy="1095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72" y="4851401"/>
            <a:ext cx="222845" cy="1095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67" y="4851401"/>
            <a:ext cx="222845" cy="1095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 rot="5400000">
            <a:off x="1847407" y="4762743"/>
            <a:ext cx="436352" cy="57197"/>
            <a:chOff x="8689503" y="4300540"/>
            <a:chExt cx="3669912" cy="17489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0374904" y="4300540"/>
              <a:ext cx="52341" cy="78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27245" y="4300540"/>
              <a:ext cx="0" cy="174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0427245" y="4379506"/>
              <a:ext cx="52272" cy="95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689503" y="4379506"/>
              <a:ext cx="168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79516" y="4379506"/>
              <a:ext cx="1879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5400000">
            <a:off x="8811524" y="4762744"/>
            <a:ext cx="436352" cy="57197"/>
            <a:chOff x="8689503" y="4300540"/>
            <a:chExt cx="3669912" cy="174895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0374904" y="4300540"/>
              <a:ext cx="52341" cy="78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27245" y="4300540"/>
              <a:ext cx="0" cy="174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0427245" y="4379506"/>
              <a:ext cx="52272" cy="95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8689503" y="4379506"/>
              <a:ext cx="16854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79516" y="4379506"/>
              <a:ext cx="1879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5" name="Picture 5" descr="C:\Users\paulp\Documents\MyJabberFiles\jyotirmoya.majumdar@aecom.com\Sir Leo Hielscher Bridges Brisban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r="-1"/>
          <a:stretch/>
        </p:blipFill>
        <p:spPr bwMode="auto">
          <a:xfrm>
            <a:off x="5905617" y="1189655"/>
            <a:ext cx="3315823" cy="19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05617" y="2828890"/>
            <a:ext cx="40003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Similar Bridge Form: Sir Leo </a:t>
            </a:r>
            <a:r>
              <a:rPr lang="en-GB" sz="1000" b="1" dirty="0" err="1">
                <a:solidFill>
                  <a:schemeClr val="bg1"/>
                </a:solidFill>
              </a:rPr>
              <a:t>Hielscher</a:t>
            </a:r>
            <a:r>
              <a:rPr lang="en-GB" sz="1000" b="1" dirty="0">
                <a:solidFill>
                  <a:schemeClr val="bg1"/>
                </a:solidFill>
              </a:rPr>
              <a:t> Bridge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9517629" y="4453889"/>
            <a:ext cx="1930755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Cross Section of Bridge Option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765" r="11503"/>
          <a:stretch/>
        </p:blipFill>
        <p:spPr bwMode="auto">
          <a:xfrm>
            <a:off x="4038083" y="4850129"/>
            <a:ext cx="1120658" cy="379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92 L -1.45833E-6 -0.008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04025"/>
            <a:ext cx="12192001" cy="8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2036984" y="4198321"/>
            <a:ext cx="7021314" cy="1687495"/>
            <a:chOff x="2036984" y="4265377"/>
            <a:chExt cx="7021314" cy="1687495"/>
          </a:xfrm>
        </p:grpSpPr>
        <p:grpSp>
          <p:nvGrpSpPr>
            <p:cNvPr id="59" name="Group 58"/>
            <p:cNvGrpSpPr/>
            <p:nvPr/>
          </p:nvGrpSpPr>
          <p:grpSpPr>
            <a:xfrm>
              <a:off x="2066925" y="4265377"/>
              <a:ext cx="6964680" cy="1687495"/>
              <a:chOff x="2066925" y="4265377"/>
              <a:chExt cx="6964680" cy="1687495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4" r="4149"/>
              <a:stretch/>
            </p:blipFill>
            <p:spPr bwMode="auto">
              <a:xfrm>
                <a:off x="2066925" y="4265377"/>
                <a:ext cx="6964680" cy="68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596" y="4907279"/>
                <a:ext cx="222845" cy="104559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0482" y="4907279"/>
                <a:ext cx="222845" cy="104559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2577" y="4907279"/>
                <a:ext cx="222845" cy="104559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672" y="4907279"/>
                <a:ext cx="222845" cy="104559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6767" y="4907279"/>
                <a:ext cx="222845" cy="104559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 rot="5400000">
              <a:off x="1847407" y="4762743"/>
              <a:ext cx="436352" cy="57197"/>
              <a:chOff x="8689503" y="4300540"/>
              <a:chExt cx="3669912" cy="17489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rot="5400000">
              <a:off x="8811524" y="4762744"/>
              <a:ext cx="436352" cy="57197"/>
              <a:chOff x="8689503" y="4300540"/>
              <a:chExt cx="3669912" cy="17489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2356014" y="4779708"/>
            <a:ext cx="6325952" cy="1140780"/>
            <a:chOff x="2356014" y="4779708"/>
            <a:chExt cx="6325952" cy="114078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014" y="4782248"/>
              <a:ext cx="212763" cy="11357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826" y="4782248"/>
              <a:ext cx="212763" cy="11357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043" y="4779708"/>
              <a:ext cx="212763" cy="113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23" y="4782248"/>
              <a:ext cx="212763" cy="11357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203" y="4782248"/>
              <a:ext cx="212763" cy="11382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071166" y="4113142"/>
            <a:ext cx="6916316" cy="860793"/>
            <a:chOff x="2071166" y="4055992"/>
            <a:chExt cx="6916316" cy="86079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 r="4916"/>
            <a:stretch/>
          </p:blipFill>
          <p:spPr bwMode="auto">
            <a:xfrm>
              <a:off x="2108080" y="4055992"/>
              <a:ext cx="6864411" cy="80245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 rot="5400000">
              <a:off x="1881589" y="4670009"/>
              <a:ext cx="436352" cy="57197"/>
              <a:chOff x="8689503" y="4300540"/>
              <a:chExt cx="3669912" cy="17489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rot="5400000">
              <a:off x="8740708" y="4670010"/>
              <a:ext cx="436352" cy="57197"/>
              <a:chOff x="8689503" y="4300540"/>
              <a:chExt cx="3669912" cy="17489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0374904" y="4300540"/>
                <a:ext cx="52341" cy="78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427245" y="4300540"/>
                <a:ext cx="0" cy="174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0427245" y="4379506"/>
                <a:ext cx="52272" cy="959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8689503" y="4379506"/>
                <a:ext cx="16854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0479516" y="4379506"/>
                <a:ext cx="1879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1280161" y="4434236"/>
            <a:ext cx="815340" cy="268916"/>
            <a:chOff x="1280161" y="4463446"/>
            <a:chExt cx="815340" cy="26891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316736" y="4732362"/>
              <a:ext cx="647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0800000">
              <a:off x="1640710" y="4646962"/>
              <a:ext cx="99064" cy="854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80161" y="4463446"/>
              <a:ext cx="815340" cy="198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FRL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- 5: Extradosed Bridge for Navigational Span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09444"/>
              </p:ext>
            </p:extLst>
          </p:nvPr>
        </p:nvGraphicFramePr>
        <p:xfrm>
          <a:off x="519593" y="1190831"/>
          <a:ext cx="5284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68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Span Arrangement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 Span continuous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68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Cost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₹ </a:t>
                      </a:r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22,500 Million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04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Construction Time (Approx.)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bg1"/>
                          </a:solidFill>
                        </a:rPr>
                        <a:t>7.5 years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D:\Projects\Business_development\2019_07_15_Dhubri\Dhubri_Rohit\Pic\Pearl Harbor Memorial Bridge - Temporary Shoring Tower Design (2014)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065" y="1190831"/>
            <a:ext cx="288047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883711" y="1116183"/>
            <a:ext cx="3069824" cy="3093161"/>
            <a:chOff x="8883711" y="1116183"/>
            <a:chExt cx="3069824" cy="3093161"/>
          </a:xfrm>
        </p:grpSpPr>
        <p:sp>
          <p:nvSpPr>
            <p:cNvPr id="22" name="Rectangle 21"/>
            <p:cNvSpPr/>
            <p:nvPr/>
          </p:nvSpPr>
          <p:spPr>
            <a:xfrm>
              <a:off x="9165151" y="3813104"/>
              <a:ext cx="2609947" cy="39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Cross Section of Bridge Option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883711" y="1116183"/>
              <a:ext cx="3069824" cy="2818841"/>
              <a:chOff x="8883711" y="1116183"/>
              <a:chExt cx="3069824" cy="2818841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3711" y="1116183"/>
                <a:ext cx="3069824" cy="2766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9670577" y="3818819"/>
                <a:ext cx="1440000" cy="116205"/>
                <a:chOff x="8689503" y="4300540"/>
                <a:chExt cx="3669912" cy="174895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0374904" y="4300540"/>
                  <a:ext cx="52341" cy="78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0427245" y="4300540"/>
                  <a:ext cx="0" cy="174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0427245" y="4379506"/>
                  <a:ext cx="52272" cy="959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8689503" y="4379506"/>
                  <a:ext cx="1685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0479516" y="4379506"/>
                  <a:ext cx="18798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930" r="11655"/>
          <a:stretch/>
        </p:blipFill>
        <p:spPr bwMode="auto">
          <a:xfrm>
            <a:off x="4038082" y="4840223"/>
            <a:ext cx="1118753" cy="3889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16065" y="1190831"/>
            <a:ext cx="2875721" cy="1105790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532C2-B242-4679-A31B-BE497F7BF7DE}"/>
              </a:ext>
            </a:extLst>
          </p:cNvPr>
          <p:cNvSpPr txBox="1"/>
          <p:nvPr/>
        </p:nvSpPr>
        <p:spPr>
          <a:xfrm>
            <a:off x="5834120" y="2752792"/>
            <a:ext cx="3300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solidFill>
                  <a:schemeClr val="bg1"/>
                </a:solidFill>
              </a:rPr>
              <a:t>Similar Bridge Form: Pearl </a:t>
            </a:r>
            <a:r>
              <a:rPr lang="en-IN" sz="1000" b="1" dirty="0" err="1">
                <a:solidFill>
                  <a:schemeClr val="bg1"/>
                </a:solidFill>
              </a:rPr>
              <a:t>Harbor</a:t>
            </a:r>
            <a:r>
              <a:rPr lang="en-IN" sz="1000" b="1" dirty="0">
                <a:solidFill>
                  <a:schemeClr val="bg1"/>
                </a:solidFill>
              </a:rPr>
              <a:t> Memorial </a:t>
            </a:r>
          </a:p>
          <a:p>
            <a:r>
              <a:rPr lang="en-IN" sz="1000" b="1" dirty="0">
                <a:solidFill>
                  <a:schemeClr val="bg1"/>
                </a:solidFill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7340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024 L -1.45833E-6 0.01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Matrix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Genesis of Selection of Bridge Form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9C6E21-32D5-4265-95D0-AFE8750A2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38065"/>
              </p:ext>
            </p:extLst>
          </p:nvPr>
        </p:nvGraphicFramePr>
        <p:xfrm>
          <a:off x="459200" y="938885"/>
          <a:ext cx="11113039" cy="515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27">
                  <a:extLst>
                    <a:ext uri="{9D8B030D-6E8A-4147-A177-3AD203B41FA5}">
                      <a16:colId xmlns:a16="http://schemas.microsoft.com/office/drawing/2014/main" val="1267177587"/>
                    </a:ext>
                  </a:extLst>
                </a:gridCol>
                <a:gridCol w="2556600">
                  <a:extLst>
                    <a:ext uri="{9D8B030D-6E8A-4147-A177-3AD203B41FA5}">
                      <a16:colId xmlns:a16="http://schemas.microsoft.com/office/drawing/2014/main" val="3656005646"/>
                    </a:ext>
                  </a:extLst>
                </a:gridCol>
                <a:gridCol w="1146150">
                  <a:extLst>
                    <a:ext uri="{9D8B030D-6E8A-4147-A177-3AD203B41FA5}">
                      <a16:colId xmlns:a16="http://schemas.microsoft.com/office/drawing/2014/main" val="4071037579"/>
                    </a:ext>
                  </a:extLst>
                </a:gridCol>
                <a:gridCol w="1674956">
                  <a:extLst>
                    <a:ext uri="{9D8B030D-6E8A-4147-A177-3AD203B41FA5}">
                      <a16:colId xmlns:a16="http://schemas.microsoft.com/office/drawing/2014/main" val="245717042"/>
                    </a:ext>
                  </a:extLst>
                </a:gridCol>
                <a:gridCol w="1659644">
                  <a:extLst>
                    <a:ext uri="{9D8B030D-6E8A-4147-A177-3AD203B41FA5}">
                      <a16:colId xmlns:a16="http://schemas.microsoft.com/office/drawing/2014/main" val="2590604030"/>
                    </a:ext>
                  </a:extLst>
                </a:gridCol>
                <a:gridCol w="1224703">
                  <a:extLst>
                    <a:ext uri="{9D8B030D-6E8A-4147-A177-3AD203B41FA5}">
                      <a16:colId xmlns:a16="http://schemas.microsoft.com/office/drawing/2014/main" val="1434081816"/>
                    </a:ext>
                  </a:extLst>
                </a:gridCol>
                <a:gridCol w="2163259">
                  <a:extLst>
                    <a:ext uri="{9D8B030D-6E8A-4147-A177-3AD203B41FA5}">
                      <a16:colId xmlns:a16="http://schemas.microsoft.com/office/drawing/2014/main" val="3692241126"/>
                    </a:ext>
                  </a:extLst>
                </a:gridCol>
              </a:tblGrid>
              <a:tr h="10463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 err="1">
                          <a:effectLst/>
                          <a:latin typeface="Arial" panose="020B0604020202020204" pitchFamily="34" charset="0"/>
                        </a:rPr>
                        <a:t>Sl</a:t>
                      </a:r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 No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Bridge Type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Cost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Construction 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Maintenance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Aesthetic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Complexity of Construction</a:t>
                      </a:r>
                      <a:endParaRPr lang="en-I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26179"/>
                  </a:ext>
                </a:extLst>
              </a:tr>
              <a:tr h="7870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en-IN" sz="180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Truss Bridge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en-I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rgbClr val="FFE5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en-I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en-I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en-I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483755"/>
                  </a:ext>
                </a:extLst>
              </a:tr>
              <a:tr h="787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Bowstring Arch Bridge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rgbClr val="FFE5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/>
                        <a:t>High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68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Complex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26563"/>
                  </a:ext>
                </a:extLst>
              </a:tr>
              <a:tr h="70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Cable Stayed Bridge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rgbClr val="FFE5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rgbClr val="FFE5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Complex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55255"/>
                  </a:ext>
                </a:extLst>
              </a:tr>
              <a:tr h="1046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Segmental Balanced Cantilever Bridge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Poor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68B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Easy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81978"/>
                  </a:ext>
                </a:extLst>
              </a:tr>
              <a:tr h="787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Extradosed Bridge</a:t>
                      </a:r>
                      <a:endParaRPr lang="en-IN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Most Economic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5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Excellent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baseline="0" dirty="0"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  <a:endParaRPr lang="en-IN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157501"/>
      </p:ext>
    </p:extLst>
  </p:cSld>
  <p:clrMapOvr>
    <a:masterClrMapping/>
  </p:clrMapOvr>
</p:sld>
</file>

<file path=ppt/theme/theme1.xml><?xml version="1.0" encoding="utf-8"?>
<a:theme xmlns:a="http://schemas.openxmlformats.org/drawingml/2006/main" name="16_9 PowerPoint Template Arial">
  <a:themeElements>
    <a:clrScheme name="AECOM 1">
      <a:dk1>
        <a:srgbClr val="000000"/>
      </a:dk1>
      <a:lt1>
        <a:srgbClr val="FFFFFF"/>
      </a:lt1>
      <a:dk2>
        <a:srgbClr val="323E48"/>
      </a:dk2>
      <a:lt2>
        <a:srgbClr val="E7E6E6"/>
      </a:lt2>
      <a:accent1>
        <a:srgbClr val="00B5E2"/>
      </a:accent1>
      <a:accent2>
        <a:srgbClr val="FFE512"/>
      </a:accent2>
      <a:accent3>
        <a:srgbClr val="8C8279"/>
      </a:accent3>
      <a:accent4>
        <a:srgbClr val="F68B1F"/>
      </a:accent4>
      <a:accent5>
        <a:srgbClr val="83BD00"/>
      </a:accent5>
      <a:accent6>
        <a:srgbClr val="9E007E"/>
      </a:accent6>
      <a:hlink>
        <a:srgbClr val="00B5E2"/>
      </a:hlink>
      <a:folHlink>
        <a:srgbClr val="9E0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3BE9C8-4CEE-DC4B-9071-20E19216E3D8}" vid="{8F60A9EA-F965-C54A-B02D-AC9FB71386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Powerpoint_Template_AECOM_16_9_Arial (1) - Copy</Template>
  <TotalTime>1932</TotalTime>
  <Words>500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16_9 PowerPoint Template Arial</vt:lpstr>
      <vt:lpstr>Dhubri - Phulbari Bridge: Genesis of Bridge Form</vt:lpstr>
      <vt:lpstr>Project Details</vt:lpstr>
      <vt:lpstr>Navigational Requirements (IWAI guidelines)</vt:lpstr>
      <vt:lpstr>Option - 1: Through Type Truss Bridge for Navigational Span</vt:lpstr>
      <vt:lpstr>Option - 2: Bowstring Arch Bridge for Navigational Span</vt:lpstr>
      <vt:lpstr>Option - 3: Cable Stayed Bridge for Navigational Span</vt:lpstr>
      <vt:lpstr>Option - 4: Segmental Balanced Cantilever Bridge for Navigational Span</vt:lpstr>
      <vt:lpstr>Option - 5: Extradosed Bridge for Navigational Span</vt:lpstr>
      <vt:lpstr>Decision Matrix</vt:lpstr>
      <vt:lpstr>Conclusion</vt:lpstr>
      <vt:lpstr>Animated View of Dhubri - Phulbari Bridge </vt:lpstr>
      <vt:lpstr>PowerPoint Presentation</vt:lpstr>
    </vt:vector>
  </TitlesOfParts>
  <Company>AECOM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Mondal, Arindam</dc:creator>
  <cp:lastModifiedBy>Ghoshal, Rathin</cp:lastModifiedBy>
  <cp:revision>208</cp:revision>
  <cp:lastPrinted>2019-07-15T17:15:17Z</cp:lastPrinted>
  <dcterms:created xsi:type="dcterms:W3CDTF">2019-07-09T05:49:36Z</dcterms:created>
  <dcterms:modified xsi:type="dcterms:W3CDTF">2019-07-18T07:29:15Z</dcterms:modified>
</cp:coreProperties>
</file>