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sldIdLst>
    <p:sldId id="410" r:id="rId2"/>
    <p:sldId id="422" r:id="rId3"/>
    <p:sldId id="424" r:id="rId4"/>
    <p:sldId id="423" r:id="rId5"/>
    <p:sldId id="425" r:id="rId6"/>
    <p:sldId id="384" r:id="rId7"/>
    <p:sldId id="389" r:id="rId8"/>
    <p:sldId id="398" r:id="rId9"/>
    <p:sldId id="257" r:id="rId10"/>
    <p:sldId id="339" r:id="rId11"/>
    <p:sldId id="317" r:id="rId12"/>
    <p:sldId id="411" r:id="rId13"/>
    <p:sldId id="387" r:id="rId14"/>
    <p:sldId id="333" r:id="rId15"/>
    <p:sldId id="390" r:id="rId16"/>
    <p:sldId id="334" r:id="rId17"/>
    <p:sldId id="331" r:id="rId18"/>
    <p:sldId id="394" r:id="rId19"/>
    <p:sldId id="395" r:id="rId20"/>
    <p:sldId id="413" r:id="rId21"/>
    <p:sldId id="421" r:id="rId22"/>
    <p:sldId id="414" r:id="rId23"/>
    <p:sldId id="415" r:id="rId24"/>
    <p:sldId id="416" r:id="rId25"/>
    <p:sldId id="396" r:id="rId26"/>
    <p:sldId id="406" r:id="rId27"/>
    <p:sldId id="329" r:id="rId28"/>
    <p:sldId id="418" r:id="rId29"/>
    <p:sldId id="419" r:id="rId30"/>
    <p:sldId id="420" r:id="rId31"/>
    <p:sldId id="400" r:id="rId32"/>
    <p:sldId id="366" r:id="rId33"/>
    <p:sldId id="404" r:id="rId34"/>
    <p:sldId id="426" r:id="rId35"/>
    <p:sldId id="405" r:id="rId36"/>
    <p:sldId id="392" r:id="rId37"/>
    <p:sldId id="393" r:id="rId38"/>
    <p:sldId id="427" r:id="rId39"/>
    <p:sldId id="428" r:id="rId40"/>
    <p:sldId id="417" r:id="rId41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m Hanghal" initials="LH" lastIdx="1" clrIdx="0">
    <p:extLst>
      <p:ext uri="{19B8F6BF-5375-455C-9EA6-DF929625EA0E}">
        <p15:presenceInfo xmlns:p15="http://schemas.microsoft.com/office/powerpoint/2012/main" xmlns="" userId="6d6dcd11d61f1a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80" autoAdjust="0"/>
    <p:restoredTop sz="95297" autoAdjust="0"/>
  </p:normalViewPr>
  <p:slideViewPr>
    <p:cSldViewPr snapToGrid="0">
      <p:cViewPr>
        <p:scale>
          <a:sx n="77" d="100"/>
          <a:sy n="77" d="100"/>
        </p:scale>
        <p:origin x="-59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9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Word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MIT\Office\CGBM\CGBM_Calcul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414129483814523"/>
          <c:y val="5.1400554097404488E-2"/>
          <c:w val="0.83278674525160257"/>
          <c:h val="0.7833869203849485"/>
        </c:manualLayout>
      </c:layout>
      <c:scatterChart>
        <c:scatterStyle val="smoothMarker"/>
        <c:ser>
          <c:idx val="0"/>
          <c:order val="0"/>
          <c:tx>
            <c:strRef>
              <c:f>'[Chart in Microsoft Office Word]Sheet1'!$B$1</c:f>
              <c:strCache>
                <c:ptCount val="1"/>
                <c:pt idx="0">
                  <c:v>Gr-1</c:v>
                </c:pt>
              </c:strCache>
            </c:strRef>
          </c:tx>
          <c:xVal>
            <c:numRef>
              <c:f>'[Chart in Microsoft Office Word]Sheet1'!$A$2:$A$9</c:f>
              <c:numCache>
                <c:formatCode>General</c:formatCode>
                <c:ptCount val="8"/>
                <c:pt idx="0">
                  <c:v>26.5</c:v>
                </c:pt>
                <c:pt idx="1">
                  <c:v>19</c:v>
                </c:pt>
                <c:pt idx="2">
                  <c:v>13.2</c:v>
                </c:pt>
                <c:pt idx="3">
                  <c:v>9.5</c:v>
                </c:pt>
                <c:pt idx="4">
                  <c:v>6.3</c:v>
                </c:pt>
                <c:pt idx="5">
                  <c:v>4.75</c:v>
                </c:pt>
                <c:pt idx="6">
                  <c:v>2.36</c:v>
                </c:pt>
                <c:pt idx="7">
                  <c:v>7.5000000000000178E-2</c:v>
                </c:pt>
              </c:numCache>
            </c:numRef>
          </c:xVal>
          <c:yVal>
            <c:numRef>
              <c:f>'[Chart in Microsoft Office Word]Sheet1'!$B$2:$B$9</c:f>
              <c:numCache>
                <c:formatCode>General</c:formatCode>
                <c:ptCount val="8"/>
                <c:pt idx="0">
                  <c:v>100</c:v>
                </c:pt>
                <c:pt idx="1">
                  <c:v>92.5</c:v>
                </c:pt>
                <c:pt idx="2">
                  <c:v>20</c:v>
                </c:pt>
                <c:pt idx="3">
                  <c:v>3.5</c:v>
                </c:pt>
                <c:pt idx="6">
                  <c:v>1</c:v>
                </c:pt>
                <c:pt idx="7">
                  <c:v>0.75000000000000244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B07-46E5-91D2-24E7FEB3B7E7}"/>
            </c:ext>
          </c:extLst>
        </c:ser>
        <c:ser>
          <c:idx val="1"/>
          <c:order val="1"/>
          <c:tx>
            <c:strRef>
              <c:f>'[Chart in Microsoft Office Word]Sheet1'!$C$1</c:f>
              <c:strCache>
                <c:ptCount val="1"/>
                <c:pt idx="0">
                  <c:v>Gr-2</c:v>
                </c:pt>
              </c:strCache>
            </c:strRef>
          </c:tx>
          <c:xVal>
            <c:numRef>
              <c:f>'[Chart in Microsoft Office Word]Sheet1'!$A$2:$A$9</c:f>
              <c:numCache>
                <c:formatCode>General</c:formatCode>
                <c:ptCount val="8"/>
                <c:pt idx="0">
                  <c:v>26.5</c:v>
                </c:pt>
                <c:pt idx="1">
                  <c:v>19</c:v>
                </c:pt>
                <c:pt idx="2">
                  <c:v>13.2</c:v>
                </c:pt>
                <c:pt idx="3">
                  <c:v>9.5</c:v>
                </c:pt>
                <c:pt idx="4">
                  <c:v>6.3</c:v>
                </c:pt>
                <c:pt idx="5">
                  <c:v>4.75</c:v>
                </c:pt>
                <c:pt idx="6">
                  <c:v>2.36</c:v>
                </c:pt>
                <c:pt idx="7">
                  <c:v>7.5000000000000178E-2</c:v>
                </c:pt>
              </c:numCache>
            </c:numRef>
          </c:xVal>
          <c:yVal>
            <c:numRef>
              <c:f>'[Chart in Microsoft Office Word]Sheet1'!$C$2:$C$9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92.5</c:v>
                </c:pt>
                <c:pt idx="3">
                  <c:v>20</c:v>
                </c:pt>
                <c:pt idx="4">
                  <c:v>3.5</c:v>
                </c:pt>
                <c:pt idx="6">
                  <c:v>1</c:v>
                </c:pt>
                <c:pt idx="7">
                  <c:v>0.75000000000000244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B07-46E5-91D2-24E7FEB3B7E7}"/>
            </c:ext>
          </c:extLst>
        </c:ser>
        <c:ser>
          <c:idx val="2"/>
          <c:order val="2"/>
          <c:tx>
            <c:strRef>
              <c:f>'[Chart in Microsoft Office Word]Sheet1'!$D$1</c:f>
              <c:strCache>
                <c:ptCount val="1"/>
                <c:pt idx="0">
                  <c:v>Gr-3</c:v>
                </c:pt>
              </c:strCache>
            </c:strRef>
          </c:tx>
          <c:xVal>
            <c:numRef>
              <c:f>'[Chart in Microsoft Office Word]Sheet1'!$A$2:$A$9</c:f>
              <c:numCache>
                <c:formatCode>General</c:formatCode>
                <c:ptCount val="8"/>
                <c:pt idx="0">
                  <c:v>26.5</c:v>
                </c:pt>
                <c:pt idx="1">
                  <c:v>19</c:v>
                </c:pt>
                <c:pt idx="2">
                  <c:v>13.2</c:v>
                </c:pt>
                <c:pt idx="3">
                  <c:v>9.5</c:v>
                </c:pt>
                <c:pt idx="4">
                  <c:v>6.3</c:v>
                </c:pt>
                <c:pt idx="5">
                  <c:v>4.75</c:v>
                </c:pt>
                <c:pt idx="6">
                  <c:v>2.36</c:v>
                </c:pt>
                <c:pt idx="7">
                  <c:v>7.5000000000000178E-2</c:v>
                </c:pt>
              </c:numCache>
            </c:numRef>
          </c:xVal>
          <c:yVal>
            <c:numRef>
              <c:f>'[Chart in Microsoft Office Word]Sheet1'!$D$2:$D$9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95</c:v>
                </c:pt>
                <c:pt idx="3">
                  <c:v>45</c:v>
                </c:pt>
                <c:pt idx="5">
                  <c:v>12.5</c:v>
                </c:pt>
                <c:pt idx="6">
                  <c:v>11.5</c:v>
                </c:pt>
                <c:pt idx="7">
                  <c:v>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B07-46E5-91D2-24E7FEB3B7E7}"/>
            </c:ext>
          </c:extLst>
        </c:ser>
        <c:axId val="71594752"/>
        <c:axId val="71596672"/>
      </c:scatterChart>
      <c:valAx>
        <c:axId val="71594752"/>
        <c:scaling>
          <c:logBase val="10"/>
          <c:orientation val="minMax"/>
          <c:min val="1.0000000000000042E-2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Aggregate Size, mm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1596672"/>
        <c:crosses val="autoZero"/>
        <c:crossBetween val="midCat"/>
      </c:valAx>
      <c:valAx>
        <c:axId val="71596672"/>
        <c:scaling>
          <c:orientation val="minMax"/>
          <c:max val="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% Finer</a:t>
                </a:r>
              </a:p>
            </c:rich>
          </c:tx>
          <c:layout>
            <c:manualLayout>
              <c:xMode val="edge"/>
              <c:yMode val="edge"/>
              <c:x val="1.6666666666666746E-2"/>
              <c:y val="0.365431977252847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1594752"/>
        <c:crossesAt val="5.0000000000000283E-4"/>
        <c:crossBetween val="midCat"/>
      </c:valAx>
    </c:plotArea>
    <c:legend>
      <c:legendPos val="r"/>
      <c:layout>
        <c:manualLayout>
          <c:xMode val="edge"/>
          <c:yMode val="edge"/>
          <c:x val="0.15731949078307442"/>
          <c:y val="8.4328938394561043E-2"/>
          <c:w val="0.14533046463259144"/>
          <c:h val="0.16900741835042846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span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888913802923053"/>
          <c:y val="5.1011649859557112E-2"/>
          <c:w val="0.71438887618273161"/>
          <c:h val="0.76214678731084184"/>
        </c:manualLayout>
      </c:layout>
      <c:scatterChart>
        <c:scatterStyle val="smoothMarker"/>
        <c:ser>
          <c:idx val="0"/>
          <c:order val="0"/>
          <c:tx>
            <c:strRef>
              <c:f>'Grout Cube Test'!$J$27</c:f>
              <c:strCache>
                <c:ptCount val="1"/>
                <c:pt idx="0">
                  <c:v>max. flow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name>Flow vs. Water Content</c:name>
            <c:spPr>
              <a:ln w="15875">
                <a:prstDash val="lgDash"/>
              </a:ln>
            </c:spPr>
            <c:trendlineType val="poly"/>
            <c:order val="3"/>
          </c:trendline>
          <c:xVal>
            <c:numRef>
              <c:f>'Grout Cube Test'!$I$28:$I$34</c:f>
              <c:numCache>
                <c:formatCode>General</c:formatCode>
                <c:ptCount val="7"/>
                <c:pt idx="0">
                  <c:v>18</c:v>
                </c:pt>
                <c:pt idx="1">
                  <c:v>20</c:v>
                </c:pt>
                <c:pt idx="2">
                  <c:v>22</c:v>
                </c:pt>
                <c:pt idx="3">
                  <c:v>24</c:v>
                </c:pt>
                <c:pt idx="4">
                  <c:v>26</c:v>
                </c:pt>
                <c:pt idx="5">
                  <c:v>28</c:v>
                </c:pt>
                <c:pt idx="6">
                  <c:v>30</c:v>
                </c:pt>
              </c:numCache>
            </c:numRef>
          </c:xVal>
          <c:yVal>
            <c:numRef>
              <c:f>'Grout Cube Test'!$J$28:$J$34</c:f>
              <c:numCache>
                <c:formatCode>General</c:formatCode>
                <c:ptCount val="7"/>
                <c:pt idx="0">
                  <c:v>109</c:v>
                </c:pt>
                <c:pt idx="1">
                  <c:v>67</c:v>
                </c:pt>
                <c:pt idx="2">
                  <c:v>49</c:v>
                </c:pt>
                <c:pt idx="3">
                  <c:v>27</c:v>
                </c:pt>
                <c:pt idx="4">
                  <c:v>21</c:v>
                </c:pt>
                <c:pt idx="5">
                  <c:v>16</c:v>
                </c:pt>
                <c:pt idx="6">
                  <c:v>14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5EF-41B7-AC89-E99BB9435AC4}"/>
            </c:ext>
          </c:extLst>
        </c:ser>
        <c:axId val="71786496"/>
        <c:axId val="71788416"/>
      </c:scatterChart>
      <c:scatterChart>
        <c:scatterStyle val="smoothMarker"/>
        <c:ser>
          <c:idx val="1"/>
          <c:order val="1"/>
          <c:tx>
            <c:strRef>
              <c:f>'Grout Cube Test'!$K$27</c:f>
              <c:strCache>
                <c:ptCount val="1"/>
                <c:pt idx="0">
                  <c:v>7 Day strength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name>Compressive Strength vs. Water Content</c:name>
            <c:trendlineType val="poly"/>
            <c:order val="3"/>
          </c:trendline>
          <c:xVal>
            <c:numRef>
              <c:f>'Grout Cube Test'!$I$28:$I$34</c:f>
              <c:numCache>
                <c:formatCode>General</c:formatCode>
                <c:ptCount val="7"/>
                <c:pt idx="0">
                  <c:v>18</c:v>
                </c:pt>
                <c:pt idx="1">
                  <c:v>20</c:v>
                </c:pt>
                <c:pt idx="2">
                  <c:v>22</c:v>
                </c:pt>
                <c:pt idx="3">
                  <c:v>24</c:v>
                </c:pt>
                <c:pt idx="4">
                  <c:v>26</c:v>
                </c:pt>
                <c:pt idx="5">
                  <c:v>28</c:v>
                </c:pt>
                <c:pt idx="6">
                  <c:v>30</c:v>
                </c:pt>
              </c:numCache>
            </c:numRef>
          </c:xVal>
          <c:yVal>
            <c:numRef>
              <c:f>'Grout Cube Test'!$K$28:$K$34</c:f>
              <c:numCache>
                <c:formatCode>General</c:formatCode>
                <c:ptCount val="7"/>
                <c:pt idx="0">
                  <c:v>56</c:v>
                </c:pt>
                <c:pt idx="1">
                  <c:v>51</c:v>
                </c:pt>
                <c:pt idx="2">
                  <c:v>49</c:v>
                </c:pt>
                <c:pt idx="3">
                  <c:v>46</c:v>
                </c:pt>
                <c:pt idx="4">
                  <c:v>41</c:v>
                </c:pt>
                <c:pt idx="5">
                  <c:v>32</c:v>
                </c:pt>
                <c:pt idx="6">
                  <c:v>27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85EF-41B7-AC89-E99BB9435AC4}"/>
            </c:ext>
          </c:extLst>
        </c:ser>
        <c:axId val="71829376"/>
        <c:axId val="71827456"/>
      </c:scatterChart>
      <c:valAx>
        <c:axId val="71786496"/>
        <c:scaling>
          <c:orientation val="minMax"/>
          <c:min val="1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Water Content, %</a:t>
                </a:r>
              </a:p>
            </c:rich>
          </c:tx>
          <c:layout>
            <c:manualLayout>
              <c:xMode val="edge"/>
              <c:yMode val="edge"/>
              <c:x val="0.40299932582623654"/>
              <c:y val="0.923468606917992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1788416"/>
        <c:crosses val="autoZero"/>
        <c:crossBetween val="midCat"/>
      </c:valAx>
      <c:valAx>
        <c:axId val="717884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Marsh Flow Value, second</a:t>
                </a:r>
              </a:p>
            </c:rich>
          </c:tx>
          <c:layout>
            <c:manualLayout>
              <c:xMode val="edge"/>
              <c:yMode val="edge"/>
              <c:x val="3.1417842733647602E-2"/>
              <c:y val="0.1962096307271513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1786496"/>
        <c:crosses val="autoZero"/>
        <c:crossBetween val="midCat"/>
      </c:valAx>
      <c:valAx>
        <c:axId val="7182745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 dirty="0"/>
                  <a:t>Compressive </a:t>
                </a:r>
                <a:r>
                  <a:rPr lang="en-US" dirty="0" smtClean="0"/>
                  <a:t>Strength</a:t>
                </a:r>
              </a:p>
              <a:p>
                <a:pPr>
                  <a:defRPr lang="en-US"/>
                </a:pPr>
                <a:r>
                  <a:rPr lang="en-US" dirty="0" smtClean="0"/>
                  <a:t>at 7 </a:t>
                </a:r>
                <a:r>
                  <a:rPr lang="en-US" dirty="0"/>
                  <a:t>Days, </a:t>
                </a:r>
                <a:r>
                  <a:rPr lang="en-US" dirty="0" err="1" smtClean="0"/>
                  <a:t>MPa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1829376"/>
        <c:crosses val="max"/>
        <c:crossBetween val="midCat"/>
      </c:valAx>
      <c:valAx>
        <c:axId val="71829376"/>
        <c:scaling>
          <c:orientation val="minMax"/>
        </c:scaling>
        <c:delete val="1"/>
        <c:axPos val="b"/>
        <c:numFmt formatCode="General" sourceLinked="1"/>
        <c:tickLblPos val="nextTo"/>
        <c:crossAx val="71827456"/>
        <c:crosses val="autoZero"/>
        <c:crossBetween val="midCat"/>
      </c:valAx>
    </c:plotArea>
    <c:legend>
      <c:legendPos val="r"/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5130127245937891"/>
          <c:y val="5.9295333403283634E-2"/>
          <c:w val="0.32286757044816888"/>
          <c:h val="0.17767793155699782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lang="en-US" sz="1400"/>
          </a:pPr>
          <a:endParaRPr lang="en-US"/>
        </a:p>
      </c:txPr>
    </c:legend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sz="1600"/>
      </a:pPr>
      <a:endParaRPr lang="en-US"/>
    </a:p>
  </c:txPr>
  <c:externalData r:id="rId1"/>
</c:chartSpace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A0BF1-A77F-4214-8BC4-AF29A681D6A8}">
      <dsp:nvSpPr>
        <dsp:cNvPr id="0" name=""/>
        <dsp:cNvSpPr/>
      </dsp:nvSpPr>
      <dsp:spPr>
        <a:xfrm>
          <a:off x="2079" y="0"/>
          <a:ext cx="3181916" cy="369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High Air Voids Bituminous Mix</a:t>
          </a:r>
        </a:p>
      </dsp:txBody>
      <dsp:txXfrm>
        <a:off x="12896" y="10817"/>
        <a:ext cx="3160282" cy="347698"/>
      </dsp:txXfrm>
    </dsp:sp>
    <dsp:sp modelId="{2F27B635-D865-403D-B277-75212AD23A5B}">
      <dsp:nvSpPr>
        <dsp:cNvPr id="0" name=""/>
        <dsp:cNvSpPr/>
      </dsp:nvSpPr>
      <dsp:spPr>
        <a:xfrm>
          <a:off x="3502187" y="0"/>
          <a:ext cx="674566" cy="369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3502187" y="73866"/>
        <a:ext cx="563766" cy="221600"/>
      </dsp:txXfrm>
    </dsp:sp>
    <dsp:sp modelId="{D92C8DBE-6E4E-4C03-94EE-3CB5B13DF41B}">
      <dsp:nvSpPr>
        <dsp:cNvPr id="0" name=""/>
        <dsp:cNvSpPr/>
      </dsp:nvSpPr>
      <dsp:spPr>
        <a:xfrm>
          <a:off x="4456762" y="0"/>
          <a:ext cx="2436934" cy="369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Cementitious Grouting</a:t>
          </a:r>
        </a:p>
      </dsp:txBody>
      <dsp:txXfrm>
        <a:off x="4467579" y="10817"/>
        <a:ext cx="2415300" cy="347698"/>
      </dsp:txXfrm>
    </dsp:sp>
    <dsp:sp modelId="{D42541EB-C461-4E7A-ADFC-C4274E67E491}">
      <dsp:nvSpPr>
        <dsp:cNvPr id="0" name=""/>
        <dsp:cNvSpPr/>
      </dsp:nvSpPr>
      <dsp:spPr>
        <a:xfrm>
          <a:off x="7212408" y="0"/>
          <a:ext cx="675668" cy="369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7212408" y="73866"/>
        <a:ext cx="564868" cy="221600"/>
      </dsp:txXfrm>
    </dsp:sp>
    <dsp:sp modelId="{1B295CB5-11AA-41EC-8061-8CEBF6D241BC}">
      <dsp:nvSpPr>
        <dsp:cNvPr id="0" name=""/>
        <dsp:cNvSpPr/>
      </dsp:nvSpPr>
      <dsp:spPr>
        <a:xfrm>
          <a:off x="8168543" y="0"/>
          <a:ext cx="2126188" cy="369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CGBM</a:t>
          </a:r>
        </a:p>
      </dsp:txBody>
      <dsp:txXfrm>
        <a:off x="8179360" y="10817"/>
        <a:ext cx="2104554" cy="347698"/>
      </dsp:txXfrm>
    </dsp:sp>
  </dsp:spTree>
</dsp:drawing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A9A4C-138C-4A54-8AF4-BF99FA40CF67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BC28E-2DA3-45C1-80D7-9BE2AC9FC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69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BE415-89F6-4BB3-BB84-FA3441AB532F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1CB3-4E03-4D60-A585-1E9DD67FAC7B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C0D-A5FC-4966-A6B7-3FFA892CB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1CB3-4E03-4D60-A585-1E9DD67FAC7B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C0D-A5FC-4966-A6B7-3FFA892CB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1CB3-4E03-4D60-A585-1E9DD67FAC7B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C0D-A5FC-4966-A6B7-3FFA892CB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1CB3-4E03-4D60-A585-1E9DD67FAC7B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C0D-A5FC-4966-A6B7-3FFA892CB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1CB3-4E03-4D60-A585-1E9DD67FAC7B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C0D-A5FC-4966-A6B7-3FFA892CB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1CB3-4E03-4D60-A585-1E9DD67FAC7B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C0D-A5FC-4966-A6B7-3FFA892CB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1CB3-4E03-4D60-A585-1E9DD67FAC7B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C0D-A5FC-4966-A6B7-3FFA892CB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1CB3-4E03-4D60-A585-1E9DD67FAC7B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C0D-A5FC-4966-A6B7-3FFA892CB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1CB3-4E03-4D60-A585-1E9DD67FAC7B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C0D-A5FC-4966-A6B7-3FFA892CB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1CB3-4E03-4D60-A585-1E9DD67FAC7B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C0D-A5FC-4966-A6B7-3FFA892CB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1CB3-4E03-4D60-A585-1E9DD67FAC7B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C0D-A5FC-4966-A6B7-3FFA892CB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F1CB3-4E03-4D60-A585-1E9DD67FAC7B}" type="datetimeFigureOut">
              <a:rPr lang="en-US" smtClean="0"/>
              <a:pPr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9AC0D-A5FC-4966-A6B7-3FFA892CB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Lab%20Grouting.mp4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eld%20Grouting.mp4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manojshukla1307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10" Type="http://schemas.microsoft.com/office/2007/relationships/diagramDrawing" Target="../diagrams/drawing1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1669" y="1493728"/>
            <a:ext cx="10058400" cy="12530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cs typeface="Angsana New" panose="02020603050405020304" pitchFamily="18" charset="-34"/>
              </a:rPr>
              <a:t>Cement </a:t>
            </a:r>
            <a:r>
              <a:rPr lang="en-US" sz="3600" b="1" dirty="0">
                <a:solidFill>
                  <a:srgbClr val="C00000"/>
                </a:solidFill>
                <a:cs typeface="Angsana New" panose="02020603050405020304" pitchFamily="18" charset="-34"/>
              </a:rPr>
              <a:t>Grouted Bituminous Mix </a:t>
            </a:r>
            <a:r>
              <a:rPr lang="en-US" sz="3600" b="1" dirty="0" smtClean="0">
                <a:solidFill>
                  <a:srgbClr val="C00000"/>
                </a:solidFill>
                <a:cs typeface="Angsana New" panose="02020603050405020304" pitchFamily="18" charset="-34"/>
              </a:rPr>
              <a:t>for Longevity of Flexible Pavements</a:t>
            </a:r>
            <a:r>
              <a:rPr lang="en-US" sz="3600" b="1" dirty="0">
                <a:solidFill>
                  <a:srgbClr val="C00000"/>
                </a:solidFill>
                <a:cs typeface="Angsana New" panose="02020603050405020304" pitchFamily="18" charset="-34"/>
              </a:rPr>
              <a:t/>
            </a:r>
            <a:br>
              <a:rPr lang="en-US" sz="3600" b="1" dirty="0">
                <a:solidFill>
                  <a:srgbClr val="C00000"/>
                </a:solidFill>
                <a:cs typeface="Angsana New" panose="02020603050405020304" pitchFamily="18" charset="-34"/>
              </a:rPr>
            </a:br>
            <a:r>
              <a:rPr lang="en-US" sz="3600" b="1" dirty="0">
                <a:solidFill>
                  <a:srgbClr val="C00000"/>
                </a:solidFill>
                <a:cs typeface="Angsana New" panose="02020603050405020304" pitchFamily="18" charset="-34"/>
              </a:rPr>
              <a:t/>
            </a:r>
            <a:br>
              <a:rPr lang="en-US" sz="3600" b="1" dirty="0">
                <a:solidFill>
                  <a:srgbClr val="C00000"/>
                </a:solidFill>
                <a:cs typeface="Angsana New" panose="02020603050405020304" pitchFamily="18" charset="-34"/>
              </a:rPr>
            </a:br>
            <a:r>
              <a:rPr lang="en-IN" dirty="0">
                <a:solidFill>
                  <a:srgbClr val="C00000"/>
                </a:solidFill>
              </a:rPr>
              <a:t/>
            </a:r>
            <a:br>
              <a:rPr lang="en-IN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7820" y="2617408"/>
            <a:ext cx="1035794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Manoj Kr. Shukla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Principal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Scientist &amp;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Head Flexible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Pavements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Division, CSIR-CRRI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defRPr/>
            </a:pPr>
            <a:endParaRPr lang="en-US" b="1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18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520262" y="662152"/>
            <a:ext cx="11240815" cy="5912069"/>
          </a:xfrm>
        </p:spPr>
        <p:txBody>
          <a:bodyPr anchor="ctr">
            <a:noAutofit/>
          </a:bodyPr>
          <a:lstStyle/>
          <a:p>
            <a:pPr>
              <a:spcBef>
                <a:spcPts val="2400"/>
              </a:spcBef>
            </a:pP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Selection </a:t>
            </a:r>
            <a:r>
              <a:rPr lang="en-IN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IN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Aggregate </a:t>
            </a:r>
            <a:r>
              <a:rPr lang="en-IN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Gradation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IN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High voids</a:t>
            </a:r>
            <a:r>
              <a:rPr lang="en-IN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Bituminous mix </a:t>
            </a: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>
              <a:spcBef>
                <a:spcPts val="2400"/>
              </a:spcBef>
            </a:pPr>
            <a:r>
              <a:rPr lang="en-IN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Selection of </a:t>
            </a:r>
            <a:r>
              <a:rPr lang="en-IN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Cementitious</a:t>
            </a:r>
            <a:r>
              <a:rPr lang="en-IN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grout</a:t>
            </a:r>
          </a:p>
          <a:p>
            <a:pPr>
              <a:spcBef>
                <a:spcPts val="2400"/>
              </a:spcBef>
            </a:pPr>
            <a:endParaRPr lang="en-IN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400"/>
              </a:spcBef>
            </a:pPr>
            <a:r>
              <a:rPr lang="en-US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Construction </a:t>
            </a:r>
            <a:r>
              <a:rPr lang="en-US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Guidelines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for laying </a:t>
            </a: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CGBM </a:t>
            </a: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Layer</a:t>
            </a:r>
            <a:endParaRPr 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638B-AD4E-454A-8436-C6E886A239BD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3118" y="394138"/>
            <a:ext cx="10972800" cy="740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rPr>
              <a:t> METHODOLOGY  FOR CGBM </a:t>
            </a:r>
            <a:endParaRPr lang="en-US" sz="3200" b="1" dirty="0">
              <a:solidFill>
                <a:schemeClr val="accent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4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5710642"/>
              </p:ext>
            </p:extLst>
          </p:nvPr>
        </p:nvGraphicFramePr>
        <p:xfrm>
          <a:off x="1231025" y="3250932"/>
          <a:ext cx="9585433" cy="3189732"/>
        </p:xfrm>
        <a:graphic>
          <a:graphicData uri="http://schemas.openxmlformats.org/drawingml/2006/table">
            <a:tbl>
              <a:tblPr/>
              <a:tblGrid>
                <a:gridCol w="2566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86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7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Aggregate Properties</a:t>
                      </a:r>
                      <a:endParaRPr lang="en-IN" sz="2000" b="1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Test</a:t>
                      </a:r>
                      <a:endParaRPr lang="en-IN" sz="2000" b="1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Specification</a:t>
                      </a:r>
                      <a:endParaRPr lang="en-IN" sz="2000" b="1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Cleanliness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Grain Size Analysis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&lt; 2 %</a:t>
                      </a:r>
                      <a:r>
                        <a:rPr lang="en-IN" sz="1800" baseline="0" dirty="0">
                          <a:latin typeface="+mn-lt"/>
                        </a:rPr>
                        <a:t> </a:t>
                      </a:r>
                      <a:r>
                        <a:rPr lang="en-US" sz="1800" dirty="0">
                          <a:latin typeface="+mn-lt"/>
                        </a:rPr>
                        <a:t>passing 75</a:t>
                      </a:r>
                      <a:r>
                        <a:rPr lang="en-US" sz="1800" baseline="0" dirty="0">
                          <a:latin typeface="+mn-lt"/>
                        </a:rPr>
                        <a:t> </a:t>
                      </a:r>
                      <a:r>
                        <a:rPr lang="en-US" sz="1800" dirty="0">
                          <a:latin typeface="+mn-lt"/>
                        </a:rPr>
                        <a:t>µm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</a:rPr>
                        <a:t>Particle Shape </a:t>
                      </a:r>
                      <a:endParaRPr lang="en-IN" sz="18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Combined Flakiness and Elongation Index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&lt; 35 %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54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latin typeface="+mn-lt"/>
                        </a:rPr>
                        <a:t>Strength </a:t>
                      </a:r>
                      <a:endParaRPr lang="en-IN" sz="18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Los Angeles Abrasion Value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&lt; 35 %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54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Aggregate Impact Value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&lt; 24 %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1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latin typeface="+mn-lt"/>
                        </a:rPr>
                        <a:t>Polishing*</a:t>
                      </a:r>
                      <a:endParaRPr lang="en-IN" sz="18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Polished Stone Value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&gt; 55 %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154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>
                          <a:latin typeface="+mn-lt"/>
                        </a:rPr>
                        <a:t>Durability</a:t>
                      </a:r>
                      <a:endParaRPr lang="en-IN" sz="180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Soundness (either Sodium or Magnesium) - 5 cycles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154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Sodium </a:t>
                      </a:r>
                      <a:r>
                        <a:rPr lang="en-US" sz="1800" dirty="0" err="1">
                          <a:latin typeface="+mn-lt"/>
                        </a:rPr>
                        <a:t>Sulphate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&lt; 12 %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154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Magnesium </a:t>
                      </a:r>
                      <a:r>
                        <a:rPr lang="en-US" sz="1800" dirty="0" err="1">
                          <a:latin typeface="+mn-lt"/>
                        </a:rPr>
                        <a:t>Sulphate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&lt; 18 %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7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Water Absorption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Water Absorption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latin typeface="+mn-lt"/>
                        </a:rPr>
                        <a:t>&lt; 2 %</a:t>
                      </a:r>
                      <a:endParaRPr lang="en-IN" sz="18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562304" y="0"/>
            <a:ext cx="10972800" cy="740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rPr>
              <a:t>MATERIALS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744" y="582075"/>
            <a:ext cx="10751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24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3.1, 3.2 Aggregates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Good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quality aggregate with Specific Gravity more than 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2.7</a:t>
            </a:r>
            <a:endParaRPr lang="en-US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/>
            <a:r>
              <a:rPr lang="en-US" sz="24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3.3 Bitumen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Viscosity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Grade, typically VG30 / VG40 or 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PMB</a:t>
            </a:r>
            <a:endParaRPr lang="en-US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3.4 </a:t>
            </a:r>
            <a:r>
              <a:rPr lang="en-US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Grout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Blend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Cement , Sand, Fly ash,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Micro silica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Superplasticizer, etc. or any suitable grout can be selected from such commercially available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products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0234" y="2785994"/>
            <a:ext cx="7409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Table 1: Physical Requirements for Coarse Aggregates</a:t>
            </a:r>
            <a:endParaRPr lang="en-IN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6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04" y="2"/>
            <a:ext cx="10972800" cy="882869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Flowability</a:t>
            </a:r>
            <a:r>
              <a:rPr lang="en-US" sz="3200" b="1" dirty="0" smtClean="0">
                <a:solidFill>
                  <a:srgbClr val="C00000"/>
                </a:solidFill>
              </a:rPr>
              <a:t> of Grout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1302331" y="775015"/>
            <a:ext cx="1802167" cy="77235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Grout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3203979" y="919520"/>
            <a:ext cx="486145" cy="18439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3568827" y="734248"/>
            <a:ext cx="7075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Consist of </a:t>
            </a:r>
            <a:r>
              <a:rPr lang="en-US" sz="2400" b="1" dirty="0" smtClean="0">
                <a:solidFill>
                  <a:srgbClr val="C00000"/>
                </a:solidFill>
              </a:rPr>
              <a:t>Cement-Sand </a:t>
            </a:r>
            <a:r>
              <a:rPr lang="en-US" sz="2400" dirty="0" smtClean="0"/>
              <a:t>blend with </a:t>
            </a:r>
            <a:r>
              <a:rPr lang="en-US" sz="2400" b="1" dirty="0" smtClean="0">
                <a:solidFill>
                  <a:srgbClr val="002060"/>
                </a:solidFill>
              </a:rPr>
              <a:t>Special additives</a:t>
            </a:r>
          </a:p>
          <a:p>
            <a:endParaRPr lang="en-US" dirty="0"/>
          </a:p>
        </p:txBody>
      </p:sp>
      <p:pic>
        <p:nvPicPr>
          <p:cNvPr id="78" name="Picture 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408" y="1497725"/>
            <a:ext cx="3512715" cy="502434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9" name="TextBox 78"/>
          <p:cNvSpPr txBox="1"/>
          <p:nvPr/>
        </p:nvSpPr>
        <p:spPr>
          <a:xfrm>
            <a:off x="3217401" y="6285330"/>
            <a:ext cx="305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Consistency for grout material</a:t>
            </a:r>
            <a:endParaRPr lang="en-US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27940" y="6488668"/>
            <a:ext cx="321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 </a:t>
            </a:r>
            <a:r>
              <a:rPr lang="en-US" sz="1600" b="1" dirty="0" smtClean="0"/>
              <a:t>Marsh flow cone apparatus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287" y="1608083"/>
            <a:ext cx="7290829" cy="465708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="" xmlns:p14="http://schemas.microsoft.com/office/powerpoint/2010/main" val="6846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xmlns="" val="744954736"/>
              </p:ext>
            </p:extLst>
          </p:nvPr>
        </p:nvGraphicFramePr>
        <p:xfrm>
          <a:off x="1870892" y="1639614"/>
          <a:ext cx="8450216" cy="4903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09903" y="0"/>
            <a:ext cx="11161987" cy="1540445"/>
            <a:chOff x="409903" y="0"/>
            <a:chExt cx="11161987" cy="1540445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562304" y="0"/>
              <a:ext cx="10972800" cy="7409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BITUMINOUS MIX DESIGN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9903" y="709448"/>
              <a:ext cx="11161987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400050" indent="-400050" algn="ctr"/>
              <a:r>
                <a:rPr lang="en-US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Aggregate Gradation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Open Graded with dominance of Single Sized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Aggregate to create 25 –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30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% Air Voids in Mix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846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ma\Downloads\IMG-20170111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45" y="1418896"/>
            <a:ext cx="2811872" cy="368913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331" y="1412831"/>
            <a:ext cx="6889531" cy="489679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none" w="med" len="med"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67558" y="5170646"/>
            <a:ext cx="321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Drain Down Apparatus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409903" y="0"/>
            <a:ext cx="11161987" cy="1171113"/>
            <a:chOff x="409903" y="0"/>
            <a:chExt cx="11161987" cy="1171113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562304" y="0"/>
              <a:ext cx="10972800" cy="7409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just">
                <a:spcBef>
                  <a:spcPct val="0"/>
                </a:spcBef>
                <a:defRPr/>
              </a:pPr>
              <a:r>
                <a:rPr lang="en-US" sz="3200" b="1" dirty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                  </a:t>
              </a:r>
              <a:r>
                <a:rPr lang="en-US" sz="3200" b="1" dirty="0" smtClean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BITUMINOUS MIX DESIGN</a:t>
              </a:r>
              <a:r>
                <a:rPr lang="en-US" sz="2000" b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                                  </a:t>
              </a:r>
              <a:endParaRPr lang="en-US" sz="3200" b="1" dirty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9903" y="709448"/>
              <a:ext cx="1116198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400050" indent="-400050" algn="ctr"/>
              <a:r>
                <a:rPr lang="en-US" sz="2400" b="1" i="1" dirty="0" smtClean="0">
                  <a:solidFill>
                    <a:srgbClr val="FF0000"/>
                  </a:solidFill>
                </a:rPr>
                <a:t>Optimum </a:t>
              </a:r>
              <a:r>
                <a:rPr lang="en-US" sz="2400" b="1" i="1" dirty="0">
                  <a:solidFill>
                    <a:srgbClr val="FF0000"/>
                  </a:solidFill>
                </a:rPr>
                <a:t>Binder Dosage: for </a:t>
              </a:r>
              <a:r>
                <a:rPr lang="en-US" sz="2400" b="1" dirty="0">
                  <a:solidFill>
                    <a:srgbClr val="FF0000"/>
                  </a:solidFill>
                </a:rPr>
                <a:t>restricting Drain Down Characteristic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F07FEB9-6179-4860-BEA1-322F7FCBD6A5}"/>
              </a:ext>
            </a:extLst>
          </p:cNvPr>
          <p:cNvGrpSpPr/>
          <p:nvPr/>
        </p:nvGrpSpPr>
        <p:grpSpPr>
          <a:xfrm>
            <a:off x="5267325" y="1800225"/>
            <a:ext cx="2038350" cy="369332"/>
            <a:chOff x="5267325" y="1800225"/>
            <a:chExt cx="2038350" cy="3693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3B97C605-80E4-427C-BC99-8F06E15AE7B2}"/>
                </a:ext>
              </a:extLst>
            </p:cNvPr>
            <p:cNvSpPr txBox="1"/>
            <p:nvPr/>
          </p:nvSpPr>
          <p:spPr>
            <a:xfrm>
              <a:off x="5267325" y="1800225"/>
              <a:ext cx="20383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      Open Gradation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9F9F4C19-8837-4EFF-B388-73EF016E6C0E}"/>
                </a:ext>
              </a:extLst>
            </p:cNvPr>
            <p:cNvGrpSpPr/>
            <p:nvPr/>
          </p:nvGrpSpPr>
          <p:grpSpPr>
            <a:xfrm>
              <a:off x="5267325" y="1933175"/>
              <a:ext cx="342900" cy="129214"/>
              <a:chOff x="5267325" y="1933175"/>
              <a:chExt cx="342900" cy="129214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xmlns="" id="{8518CCE1-EB80-4A05-8F5F-76BDDB21E029}"/>
                  </a:ext>
                </a:extLst>
              </p:cNvPr>
              <p:cNvCxnSpPr>
                <a:stCxn id="2" idx="1"/>
              </p:cNvCxnSpPr>
              <p:nvPr/>
            </p:nvCxnSpPr>
            <p:spPr>
              <a:xfrm>
                <a:off x="5267325" y="1984891"/>
                <a:ext cx="342900" cy="5834"/>
              </a:xfrm>
              <a:prstGeom prst="line">
                <a:avLst/>
              </a:prstGeom>
              <a:ln w="381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" name="Diamond 4">
                <a:extLst>
                  <a:ext uri="{FF2B5EF4-FFF2-40B4-BE49-F238E27FC236}">
                    <a16:creationId xmlns:a16="http://schemas.microsoft.com/office/drawing/2014/main" xmlns="" id="{21498E89-F838-4363-B5E6-D8AEB2B45EA6}"/>
                  </a:ext>
                </a:extLst>
              </p:cNvPr>
              <p:cNvSpPr/>
              <p:nvPr/>
            </p:nvSpPr>
            <p:spPr>
              <a:xfrm>
                <a:off x="5381625" y="1933175"/>
                <a:ext cx="114300" cy="129214"/>
              </a:xfrm>
              <a:prstGeom prst="diamond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409903" y="0"/>
            <a:ext cx="11540359" cy="1540445"/>
            <a:chOff x="409903" y="0"/>
            <a:chExt cx="11161987" cy="154044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562304" y="0"/>
              <a:ext cx="10972800" cy="7409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3200" b="1" dirty="0">
                  <a:solidFill>
                    <a:schemeClr val="accent6"/>
                  </a:solidFill>
                </a:rPr>
                <a:t> </a:t>
              </a:r>
              <a:r>
                <a:rPr lang="en-US" sz="3200" b="1" dirty="0" smtClean="0">
                  <a:solidFill>
                    <a:schemeClr val="accent6"/>
                  </a:solidFill>
                </a:rPr>
                <a:t>BITUMINOUS </a:t>
              </a:r>
              <a:r>
                <a:rPr lang="en-US" sz="3200" b="1" dirty="0">
                  <a:solidFill>
                    <a:schemeClr val="accent6"/>
                  </a:solidFill>
                </a:rPr>
                <a:t>MIX DESIGN</a:t>
              </a:r>
              <a:r>
                <a:rPr lang="en-US" sz="2000" b="1" dirty="0">
                  <a:solidFill>
                    <a:schemeClr val="accent6"/>
                  </a:solidFill>
                </a:rPr>
                <a:t>                                  </a:t>
              </a:r>
              <a:endParaRPr lang="en-US" sz="3200" b="1" dirty="0">
                <a:solidFill>
                  <a:schemeClr val="accent6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9903" y="709448"/>
              <a:ext cx="11161987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400050" indent="-400050" algn="ctr"/>
              <a:r>
                <a:rPr lang="en-US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Determining </a:t>
              </a:r>
              <a:r>
                <a:rPr lang="en-US" sz="2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Compaction Effort: 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Air Voids reduction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w.r.t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. Compaction Effort</a:t>
              </a:r>
              <a:endPara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1B35AC7-4F0B-418C-84B7-345DCBFE05B8}"/>
              </a:ext>
            </a:extLst>
          </p:cNvPr>
          <p:cNvGrpSpPr/>
          <p:nvPr/>
        </p:nvGrpSpPr>
        <p:grpSpPr>
          <a:xfrm>
            <a:off x="660337" y="1351664"/>
            <a:ext cx="6718425" cy="4796888"/>
            <a:chOff x="2736787" y="1351664"/>
            <a:chExt cx="6718425" cy="47968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D134C903-9B43-42BA-AB90-EAD074F82574}"/>
                </a:ext>
              </a:extLst>
            </p:cNvPr>
            <p:cNvGrpSpPr/>
            <p:nvPr/>
          </p:nvGrpSpPr>
          <p:grpSpPr>
            <a:xfrm>
              <a:off x="2736787" y="1351664"/>
              <a:ext cx="6718425" cy="4796888"/>
              <a:chOff x="3378075" y="1622962"/>
              <a:chExt cx="5257931" cy="4097707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78075" y="1622962"/>
                <a:ext cx="5257931" cy="3739613"/>
              </a:xfrm>
              <a:prstGeom prst="rect">
                <a:avLst/>
              </a:prstGeom>
              <a:noFill/>
              <a:ln w="1">
                <a:noFill/>
                <a:miter lim="800000"/>
                <a:headEnd/>
                <a:tailEnd type="none" w="med" len="med"/>
              </a:ln>
              <a:effectLst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391570" y="5320559"/>
                <a:ext cx="5212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Air Voids vs. Number of Marshal  Hammer Blows</a:t>
                </a:r>
                <a:endParaRPr lang="en-IN" sz="2000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34A59D3-4406-4A40-B7D6-55CD7D0ACAD3}"/>
                </a:ext>
              </a:extLst>
            </p:cNvPr>
            <p:cNvSpPr txBox="1"/>
            <p:nvPr/>
          </p:nvSpPr>
          <p:spPr>
            <a:xfrm>
              <a:off x="7724775" y="2028825"/>
              <a:ext cx="5905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N" sz="1600" b="1" dirty="0"/>
                <a:t>Gr-2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B60CE6-E45D-4BC5-9D8B-628966A29628}"/>
              </a:ext>
            </a:extLst>
          </p:cNvPr>
          <p:cNvSpPr/>
          <p:nvPr/>
        </p:nvSpPr>
        <p:spPr>
          <a:xfrm>
            <a:off x="7724776" y="1720182"/>
            <a:ext cx="3806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00B0F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B0F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40 blows are being suggested for Gradation 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II being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applied on one face of the Marshall sample 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only</a:t>
            </a:r>
            <a:endParaRPr lang="en-IN" sz="2400" b="1" dirty="0">
              <a:solidFill>
                <a:srgbClr val="00B0F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853536" y="1563079"/>
            <a:ext cx="3313966" cy="2104168"/>
            <a:chOff x="439834" y="1656706"/>
            <a:chExt cx="4038275" cy="3069606"/>
          </a:xfrm>
        </p:grpSpPr>
        <p:pic>
          <p:nvPicPr>
            <p:cNvPr id="32" name="Picture 2" descr="C:\Users\uma\Desktop\IMG_20161013_16543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2428" y="1656706"/>
              <a:ext cx="3753089" cy="24977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9834" y="4142623"/>
              <a:ext cx="4038275" cy="583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Compacted Marshall Samples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04369" y="1563079"/>
            <a:ext cx="3263462" cy="4782417"/>
            <a:chOff x="4603532" y="1625053"/>
            <a:chExt cx="3263462" cy="4782417"/>
          </a:xfrm>
        </p:grpSpPr>
        <p:pic>
          <p:nvPicPr>
            <p:cNvPr id="33" name="Picture 3" descr="C:\Users\uma\Desktop\IMG_20161217_13482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9656" y="1625053"/>
              <a:ext cx="3105806" cy="3701087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603532" y="5391807"/>
              <a:ext cx="32634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Rice Apparatus for calculating Theoretical Maximum Specific Gravity (</a:t>
              </a:r>
              <a:r>
                <a:rPr lang="en-US" sz="2000" dirty="0" err="1"/>
                <a:t>G</a:t>
              </a:r>
              <a:r>
                <a:rPr lang="en-US" sz="2000" baseline="-25000" dirty="0" err="1"/>
                <a:t>mm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18" name="Group 7"/>
          <p:cNvGrpSpPr/>
          <p:nvPr/>
        </p:nvGrpSpPr>
        <p:grpSpPr>
          <a:xfrm>
            <a:off x="409903" y="0"/>
            <a:ext cx="11161987" cy="1171113"/>
            <a:chOff x="409903" y="0"/>
            <a:chExt cx="11161987" cy="1171113"/>
          </a:xfrm>
        </p:grpSpPr>
        <p:sp>
          <p:nvSpPr>
            <p:cNvPr id="19" name="Title 1"/>
            <p:cNvSpPr txBox="1">
              <a:spLocks/>
            </p:cNvSpPr>
            <p:nvPr/>
          </p:nvSpPr>
          <p:spPr>
            <a:xfrm>
              <a:off x="562304" y="0"/>
              <a:ext cx="10972800" cy="7409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3200" b="1" dirty="0">
                  <a:solidFill>
                    <a:schemeClr val="accent6"/>
                  </a:solidFill>
                </a:rPr>
                <a:t>                                    </a:t>
              </a:r>
              <a:r>
                <a:rPr lang="en-US" sz="3200" b="1" dirty="0" smtClean="0">
                  <a:solidFill>
                    <a:schemeClr val="accent6"/>
                  </a:solidFill>
                </a:rPr>
                <a:t> </a:t>
              </a:r>
              <a:r>
                <a:rPr lang="en-US" sz="3200" b="1" dirty="0">
                  <a:solidFill>
                    <a:schemeClr val="accent6"/>
                  </a:solidFill>
                </a:rPr>
                <a:t>BITUMINOUS MIX DESIGN</a:t>
              </a:r>
              <a:r>
                <a:rPr lang="en-US" sz="2000" b="1" dirty="0">
                  <a:solidFill>
                    <a:schemeClr val="accent6"/>
                  </a:solidFill>
                </a:rPr>
                <a:t>                                  (cont.)</a:t>
              </a:r>
              <a:endParaRPr lang="en-US" sz="3200" b="1" dirty="0">
                <a:solidFill>
                  <a:schemeClr val="accent6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9903" y="709448"/>
              <a:ext cx="1116198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400050" indent="-400050" algn="ctr"/>
              <a:r>
                <a:rPr lang="en-US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Sample preparation and testing: </a:t>
              </a:r>
              <a:r>
                <a:rPr lang="en-US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Finding Air Voids in Mix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5307" y="3939152"/>
            <a:ext cx="4097152" cy="2464210"/>
            <a:chOff x="1017117" y="4017982"/>
            <a:chExt cx="4097152" cy="24642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DCD08E4-A285-40BC-97C0-098F7D48F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673" b="19245"/>
            <a:stretch/>
          </p:blipFill>
          <p:spPr>
            <a:xfrm>
              <a:off x="1017117" y="4017982"/>
              <a:ext cx="4097152" cy="20306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72DC8B6-4771-48FB-822D-0F16503022D5}"/>
                </a:ext>
              </a:extLst>
            </p:cNvPr>
            <p:cNvSpPr txBox="1"/>
            <p:nvPr/>
          </p:nvSpPr>
          <p:spPr>
            <a:xfrm>
              <a:off x="1510360" y="6112860"/>
              <a:ext cx="2972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Gr-I                                   Gr-III</a:t>
              </a:r>
            </a:p>
          </p:txBody>
        </p:sp>
      </p:grpSp>
      <p:pic>
        <p:nvPicPr>
          <p:cNvPr id="84993" name="Picture 1" descr="F:\AMIT\Office\CGBM\Draft Gruidelines\As per HSS Meeting 29-09-18 suggesstions\Submitted\Circulated\Presentation\Marshal Compactor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170476" y="1986454"/>
            <a:ext cx="3783725" cy="2837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8446354" y="5356106"/>
            <a:ext cx="3263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Marshal Compactor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 txBox="1">
            <a:spLocks/>
          </p:cNvSpPr>
          <p:nvPr/>
        </p:nvSpPr>
        <p:spPr>
          <a:xfrm>
            <a:off x="996130" y="1319222"/>
            <a:ext cx="1718042" cy="6692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Grout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147570" y="1413063"/>
            <a:ext cx="8471616" cy="461665"/>
            <a:chOff x="3394308" y="1413063"/>
            <a:chExt cx="8471616" cy="461665"/>
          </a:xfrm>
        </p:grpSpPr>
        <p:sp>
          <p:nvSpPr>
            <p:cNvPr id="71" name="Right Arrow 70"/>
            <p:cNvSpPr/>
            <p:nvPr/>
          </p:nvSpPr>
          <p:spPr>
            <a:xfrm>
              <a:off x="3394308" y="1584173"/>
              <a:ext cx="486145" cy="18439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25675" y="1413063"/>
              <a:ext cx="7840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Consist of </a:t>
              </a:r>
              <a:r>
                <a:rPr lang="en-US" sz="2400" b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Cement-Sand </a:t>
              </a:r>
              <a:r>
                <a:rPr lang="en-US" sz="2400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blend with </a:t>
              </a:r>
              <a:r>
                <a:rPr lang="en-US" sz="2400" b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Special additives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3F437E7-517D-4BF4-A71B-8457C3DE59D9}"/>
              </a:ext>
            </a:extLst>
          </p:cNvPr>
          <p:cNvGrpSpPr/>
          <p:nvPr/>
        </p:nvGrpSpPr>
        <p:grpSpPr>
          <a:xfrm>
            <a:off x="14515" y="2017486"/>
            <a:ext cx="3481368" cy="4111203"/>
            <a:chOff x="513196" y="2202612"/>
            <a:chExt cx="3213716" cy="3936535"/>
          </a:xfrm>
        </p:grpSpPr>
        <p:pic>
          <p:nvPicPr>
            <p:cNvPr id="78" name="Picture 7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0715" y="2202612"/>
              <a:ext cx="2142747" cy="3616738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81" name="TextBox 80"/>
            <p:cNvSpPr txBox="1"/>
            <p:nvPr/>
          </p:nvSpPr>
          <p:spPr>
            <a:xfrm>
              <a:off x="513196" y="5785506"/>
              <a:ext cx="3213716" cy="353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    </a:t>
              </a:r>
              <a:r>
                <a:rPr lang="en-US" sz="1600" b="1" dirty="0"/>
                <a:t>Marsh </a:t>
              </a:r>
              <a:r>
                <a:rPr lang="en-US" sz="1600" b="1" dirty="0" smtClean="0"/>
                <a:t>Flow Cone </a:t>
              </a:r>
              <a:r>
                <a:rPr lang="en-US" sz="1600" b="1" dirty="0"/>
                <a:t>apparatus</a:t>
              </a:r>
              <a:endParaRPr lang="en-US" sz="1600" dirty="0"/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409903" y="0"/>
            <a:ext cx="11161987" cy="1171113"/>
            <a:chOff x="409903" y="0"/>
            <a:chExt cx="11161987" cy="1171113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562304" y="0"/>
              <a:ext cx="10972800" cy="7409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OPTIMIZATION OF GROUT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9903" y="709448"/>
              <a:ext cx="1116198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400050" indent="-400050" algn="ctr"/>
              <a:r>
                <a:rPr lang="en-US" sz="2400" b="1" i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Fixing Water Content of Grout: </a:t>
              </a:r>
              <a:r>
                <a:rPr lang="en-US" sz="2400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Full Depth Penetration with Optimum strength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288A676-316F-4384-BCAB-557B2B4014C9}"/>
              </a:ext>
            </a:extLst>
          </p:cNvPr>
          <p:cNvGrpSpPr/>
          <p:nvPr/>
        </p:nvGrpSpPr>
        <p:grpSpPr>
          <a:xfrm>
            <a:off x="3251199" y="3323771"/>
            <a:ext cx="8186059" cy="2688855"/>
            <a:chOff x="3642085" y="2248555"/>
            <a:chExt cx="7429201" cy="24133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25291ECB-A635-4740-BF10-7887EA8E8E7D}"/>
                </a:ext>
              </a:extLst>
            </p:cNvPr>
            <p:cNvGrpSpPr/>
            <p:nvPr/>
          </p:nvGrpSpPr>
          <p:grpSpPr>
            <a:xfrm>
              <a:off x="3642085" y="2248555"/>
              <a:ext cx="4465423" cy="2413301"/>
              <a:chOff x="667734" y="1763912"/>
              <a:chExt cx="6028152" cy="311491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CB07A233-4406-42DF-B1D9-D6C0426B2138}"/>
                  </a:ext>
                </a:extLst>
              </p:cNvPr>
              <p:cNvGrpSpPr/>
              <p:nvPr/>
            </p:nvGrpSpPr>
            <p:grpSpPr>
              <a:xfrm>
                <a:off x="667734" y="1763912"/>
                <a:ext cx="6028152" cy="2555839"/>
                <a:chOff x="383955" y="3324700"/>
                <a:chExt cx="5170506" cy="2012844"/>
              </a:xfrm>
            </p:grpSpPr>
            <p:pic>
              <p:nvPicPr>
                <p:cNvPr id="18" name="Picture 2" descr="C:\Users\admin\Desktop\20170906_100633.jpg">
                  <a:extLst>
                    <a:ext uri="{FF2B5EF4-FFF2-40B4-BE49-F238E27FC236}">
                      <a16:creationId xmlns:a16="http://schemas.microsoft.com/office/drawing/2014/main" xmlns="" id="{CB971F9D-3D75-437E-AE80-9FAFFEDBDB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955" y="3324700"/>
                  <a:ext cx="2540017" cy="20128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4" descr="C:\Users\admin\Desktop\20170906_100427.jpg">
                  <a:extLst>
                    <a:ext uri="{FF2B5EF4-FFF2-40B4-BE49-F238E27FC236}">
                      <a16:creationId xmlns:a16="http://schemas.microsoft.com/office/drawing/2014/main" xmlns="" id="{53BC062A-4AE4-4986-B5CA-C33BD2B87E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40640" y="3324700"/>
                  <a:ext cx="2413821" cy="20128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8358D5B8-EDEB-416A-83E7-D12EE81A01BB}"/>
                  </a:ext>
                </a:extLst>
              </p:cNvPr>
              <p:cNvSpPr txBox="1"/>
              <p:nvPr/>
            </p:nvSpPr>
            <p:spPr>
              <a:xfrm>
                <a:off x="1880045" y="4441843"/>
                <a:ext cx="3912780" cy="4369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Partial Depth of grouting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5BB00C47-742E-4393-A0DC-E6E9B8FEDD2E}"/>
                </a:ext>
              </a:extLst>
            </p:cNvPr>
            <p:cNvGrpSpPr/>
            <p:nvPr/>
          </p:nvGrpSpPr>
          <p:grpSpPr>
            <a:xfrm>
              <a:off x="8715211" y="2248555"/>
              <a:ext cx="2356075" cy="2405097"/>
              <a:chOff x="7777998" y="1795443"/>
              <a:chExt cx="3284997" cy="3017796"/>
            </a:xfrm>
          </p:grpSpPr>
          <p:pic>
            <p:nvPicPr>
              <p:cNvPr id="21" name="Picture 7" descr="C:\Users\admin\Desktop\20170906_101846.jpg">
                <a:extLst>
                  <a:ext uri="{FF2B5EF4-FFF2-40B4-BE49-F238E27FC236}">
                    <a16:creationId xmlns:a16="http://schemas.microsoft.com/office/drawing/2014/main" xmlns="" id="{4B2AEEF1-5949-45D3-9EFF-05CFFECD4F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7998" y="1795443"/>
                <a:ext cx="3284997" cy="25085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A1747B3-D500-4E9F-B4D0-9DAB17DB964F}"/>
                  </a:ext>
                </a:extLst>
              </p:cNvPr>
              <p:cNvSpPr txBox="1"/>
              <p:nvPr/>
            </p:nvSpPr>
            <p:spPr>
              <a:xfrm>
                <a:off x="8077152" y="4388438"/>
                <a:ext cx="2789329" cy="42480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Full Depth grouting</a:t>
                </a:r>
              </a:p>
            </p:txBody>
          </p:sp>
        </p:grp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D4F0E1B-D2A5-4668-8CD5-54282AA9A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7292175"/>
              </p:ext>
            </p:extLst>
          </p:nvPr>
        </p:nvGraphicFramePr>
        <p:xfrm>
          <a:off x="3114675" y="2051004"/>
          <a:ext cx="8457216" cy="1093886"/>
        </p:xfrm>
        <a:graphic>
          <a:graphicData uri="http://schemas.openxmlformats.org/drawingml/2006/table">
            <a:tbl>
              <a:tblPr/>
              <a:tblGrid>
                <a:gridCol w="8457216">
                  <a:extLst>
                    <a:ext uri="{9D8B030D-6E8A-4147-A177-3AD203B41FA5}">
                      <a16:colId xmlns:a16="http://schemas.microsoft.com/office/drawing/2014/main" xmlns="" val="2112470387"/>
                    </a:ext>
                  </a:extLst>
                </a:gridCol>
              </a:tblGrid>
              <a:tr h="290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Grout Properties</a:t>
                      </a:r>
                      <a:endParaRPr lang="en-IN" sz="2000" b="1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9755070"/>
                  </a:ext>
                </a:extLst>
              </a:tr>
              <a:tr h="290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2000" b="1" i="1" dirty="0">
                          <a:latin typeface="+mn-lt"/>
                        </a:rPr>
                        <a:t>Sufficient Flowability </a:t>
                      </a:r>
                      <a:r>
                        <a:rPr lang="en-US" sz="2000" dirty="0">
                          <a:latin typeface="+mn-lt"/>
                        </a:rPr>
                        <a:t>t</a:t>
                      </a:r>
                      <a:r>
                        <a:rPr lang="en-US" sz="2000" baseline="0" dirty="0">
                          <a:latin typeface="+mn-lt"/>
                        </a:rPr>
                        <a:t>o achieve full depth penetration into the bituminous layer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8680609"/>
                  </a:ext>
                </a:extLst>
              </a:tr>
              <a:tr h="3928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2000" b="1" i="1" dirty="0">
                          <a:latin typeface="+mn-lt"/>
                        </a:rPr>
                        <a:t>Adequate Strength </a:t>
                      </a:r>
                      <a:r>
                        <a:rPr lang="en-US" sz="2000" dirty="0">
                          <a:latin typeface="+mn-lt"/>
                        </a:rPr>
                        <a:t>to achieve</a:t>
                      </a:r>
                      <a:r>
                        <a:rPr lang="en-US" sz="2000" baseline="0" dirty="0">
                          <a:latin typeface="+mn-lt"/>
                        </a:rPr>
                        <a:t> good composite properties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2300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46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/>
          <p:nvPr/>
        </p:nvGrpSpPr>
        <p:grpSpPr>
          <a:xfrm>
            <a:off x="409903" y="0"/>
            <a:ext cx="11161987" cy="1540445"/>
            <a:chOff x="409903" y="0"/>
            <a:chExt cx="11161987" cy="154044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562304" y="0"/>
              <a:ext cx="10972800" cy="7409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3200" b="1" dirty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             </a:t>
              </a:r>
              <a:r>
                <a:rPr lang="en-US" sz="3200" b="1" dirty="0" smtClean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OPTIMIZATION OF GROUT                       </a:t>
              </a:r>
              <a:r>
                <a:rPr lang="en-US" sz="2000" b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(cont.)</a:t>
              </a:r>
              <a:endParaRPr lang="en-US" sz="3200" b="1" dirty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9903" y="709448"/>
              <a:ext cx="11161987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400050" indent="-400050" algn="ctr"/>
              <a:r>
                <a:rPr lang="en-US" sz="2400" b="1" i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Fixing Water Content of Grout</a:t>
              </a:r>
              <a:r>
                <a:rPr lang="en-US" sz="2400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: Trend for Grout Properties </a:t>
              </a:r>
              <a:r>
                <a:rPr lang="en-US" sz="2400" dirty="0" err="1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w.r.t.</a:t>
              </a:r>
              <a:r>
                <a:rPr lang="en-US" sz="2400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 Mixing Water Content</a:t>
              </a:r>
            </a:p>
          </p:txBody>
        </p:sp>
      </p:grp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xmlns="" val="1679782773"/>
              </p:ext>
            </p:extLst>
          </p:nvPr>
        </p:nvGraphicFramePr>
        <p:xfrm>
          <a:off x="2082198" y="1571625"/>
          <a:ext cx="8027604" cy="4488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43314" y="6081487"/>
            <a:ext cx="853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Figure 1</a:t>
            </a:r>
            <a:r>
              <a:rPr lang="en-US" sz="2000" dirty="0" smtClean="0"/>
              <a:t>: Variation of grout flow and strength values </a:t>
            </a:r>
            <a:r>
              <a:rPr lang="en-US" sz="2000" dirty="0" err="1" smtClean="0"/>
              <a:t>w.r.t</a:t>
            </a:r>
            <a:r>
              <a:rPr lang="en-US" sz="2000" dirty="0" smtClean="0"/>
              <a:t>. mixing water content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4631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0F6C17EF-8E0B-4FC1-A509-E0E6A018B7AD}"/>
              </a:ext>
            </a:extLst>
          </p:cNvPr>
          <p:cNvGrpSpPr/>
          <p:nvPr/>
        </p:nvGrpSpPr>
        <p:grpSpPr>
          <a:xfrm>
            <a:off x="409903" y="0"/>
            <a:ext cx="11161987" cy="1171113"/>
            <a:chOff x="409903" y="0"/>
            <a:chExt cx="11161987" cy="1171113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xmlns="" id="{89B4AC11-47D0-4BC6-A5DC-3BB67A71F67D}"/>
                </a:ext>
              </a:extLst>
            </p:cNvPr>
            <p:cNvSpPr txBox="1">
              <a:spLocks/>
            </p:cNvSpPr>
            <p:nvPr/>
          </p:nvSpPr>
          <p:spPr>
            <a:xfrm>
              <a:off x="562304" y="0"/>
              <a:ext cx="10972800" cy="7409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schemeClr val="accent6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dirty="0">
                  <a:solidFill>
                    <a:schemeClr val="accent6"/>
                  </a:solidFill>
                  <a:latin typeface="+mj-lt"/>
                  <a:ea typeface="+mj-ea"/>
                  <a:cs typeface="+mj-cs"/>
                </a:rPr>
                <a:t>CGBM PRODUCTION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9A3D537-D50A-41E5-B137-F34D0E10BBD2}"/>
                </a:ext>
              </a:extLst>
            </p:cNvPr>
            <p:cNvSpPr txBox="1"/>
            <p:nvPr/>
          </p:nvSpPr>
          <p:spPr>
            <a:xfrm>
              <a:off x="409903" y="709448"/>
              <a:ext cx="1116198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400050" indent="-400050" algn="ctr"/>
              <a:r>
                <a:rPr lang="en-US" sz="2400" b="1" i="1" dirty="0" smtClean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i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At Laboratory Scale</a:t>
              </a:r>
              <a:endParaRPr lang="en-US" sz="2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2" descr="C:\Users\uma\Desktop\IMG_20161221_170216.jpg">
            <a:extLst>
              <a:ext uri="{FF2B5EF4-FFF2-40B4-BE49-F238E27FC236}">
                <a16:creationId xmlns:a16="http://schemas.microsoft.com/office/drawing/2014/main" xmlns="" id="{6A6B669B-DBC8-47BA-A616-505243C6DE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677" y="4212944"/>
            <a:ext cx="3598026" cy="2091353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A38C29-7B3E-4476-A782-4D50F5D69BC1}"/>
              </a:ext>
            </a:extLst>
          </p:cNvPr>
          <p:cNvSpPr txBox="1"/>
          <p:nvPr/>
        </p:nvSpPr>
        <p:spPr>
          <a:xfrm>
            <a:off x="718768" y="6327754"/>
            <a:ext cx="402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Grouted Bituminous Mix in Split Mould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9386" y="6113658"/>
            <a:ext cx="18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hlinkClick r:id="rId3" action="ppaction://hlinkfile"/>
              </a:rPr>
              <a:t>Lab Grouting.mp4</a:t>
            </a:r>
            <a:endParaRPr lang="en-IN" dirty="0">
              <a:hlinkClick r:id="rId3" action="ppaction://hlinkfile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43162" y="1295056"/>
            <a:ext cx="3954962" cy="2614788"/>
            <a:chOff x="439834" y="1656706"/>
            <a:chExt cx="4038275" cy="3069606"/>
          </a:xfrm>
        </p:grpSpPr>
        <p:pic>
          <p:nvPicPr>
            <p:cNvPr id="15" name="Picture 2" descr="C:\Users\uma\Desktop\IMG_20161013_16543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2428" y="1656706"/>
              <a:ext cx="3753089" cy="24977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39834" y="4142623"/>
              <a:ext cx="4038275" cy="583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Compacted Marshall Samples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86855" y="1625454"/>
            <a:ext cx="2805985" cy="4246036"/>
            <a:chOff x="5186855" y="1861944"/>
            <a:chExt cx="2805985" cy="4246036"/>
          </a:xfrm>
        </p:grpSpPr>
        <p:pic>
          <p:nvPicPr>
            <p:cNvPr id="59399" name="Picture 7" descr="F:\AMIT\Office\CGBM\Photos_CGBM\Laboratory Samples\Modulus of Rupture &amp; Compressive Strength\IMG-20171025-WA008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86855" y="1861944"/>
              <a:ext cx="2805985" cy="37413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5344510" y="5738648"/>
              <a:ext cx="2427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Cylindrical Sample</a:t>
              </a:r>
              <a:endParaRPr lang="en-IN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99802" y="1641265"/>
            <a:ext cx="2777429" cy="4177673"/>
            <a:chOff x="8399802" y="1893521"/>
            <a:chExt cx="2777429" cy="4177673"/>
          </a:xfrm>
        </p:grpSpPr>
        <p:pic>
          <p:nvPicPr>
            <p:cNvPr id="59400" name="Picture 8" descr="F:\AMIT\Office\CGBM\Photos_CGBM\Laboratory Samples\Modulus of Rupture &amp; Compressive Strength\IMG_20171025_143009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99802" y="1893521"/>
              <a:ext cx="2777429" cy="3703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8555421" y="5701862"/>
              <a:ext cx="2427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Beam Sample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694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9039" y="3092824"/>
            <a:ext cx="7233919" cy="2697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8182" y="2515944"/>
            <a:ext cx="8035636" cy="406213"/>
          </a:xfrm>
          <a:prstGeom prst="rect">
            <a:avLst/>
          </a:prstGeom>
          <a:solidFill>
            <a:srgbClr val="CCCCCC"/>
          </a:solidFill>
        </p:spPr>
        <p:txBody>
          <a:bodyPr vert="horz" wrap="square" lIns="0" tIns="34925" rIns="0" bIns="0" rtlCol="0">
            <a:spAutoFit/>
          </a:bodyPr>
          <a:lstStyle/>
          <a:p>
            <a:pPr marL="743585">
              <a:lnSpc>
                <a:spcPct val="100000"/>
              </a:lnSpc>
              <a:spcBef>
                <a:spcPts val="275"/>
              </a:spcBef>
            </a:pPr>
            <a:r>
              <a:rPr sz="24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Typical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Section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 Flexible</a:t>
            </a:r>
            <a:r>
              <a:rPr sz="2400" b="1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Pavement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465" y="739588"/>
            <a:ext cx="8406011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1286" y="1781735"/>
            <a:ext cx="5080000" cy="327212"/>
          </a:xfrm>
          <a:custGeom>
            <a:avLst/>
            <a:gdLst/>
            <a:ahLst/>
            <a:cxnLst/>
            <a:rect l="l" t="t" r="r" b="b"/>
            <a:pathLst>
              <a:path w="4191000" h="370839">
                <a:moveTo>
                  <a:pt x="0" y="0"/>
                </a:moveTo>
                <a:lnTo>
                  <a:pt x="4191000" y="0"/>
                </a:lnTo>
                <a:lnTo>
                  <a:pt x="4191000" y="370332"/>
                </a:lnTo>
                <a:lnTo>
                  <a:pt x="0" y="370332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70793" y="5864262"/>
            <a:ext cx="8035636" cy="407894"/>
          </a:xfrm>
          <a:prstGeom prst="rect">
            <a:avLst/>
          </a:prstGeom>
          <a:solidFill>
            <a:srgbClr val="CCCCCC"/>
          </a:solidFill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24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Typical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Section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 Rigid</a:t>
            </a:r>
            <a:r>
              <a:rPr sz="24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Pavement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0893" y="189186"/>
            <a:ext cx="975885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73038"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MECHANICAL PROPERTIES OF CGBM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529" name="Picture 1" descr="C:\Users\BAS\Desktop\20171026_125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0222" y="1354306"/>
            <a:ext cx="2317529" cy="48730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0566" y="869734"/>
            <a:ext cx="844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Indirect Tensile Strength (ITS)  &amp;    Resilient Modulus</a:t>
            </a:r>
            <a:endParaRPr lang="en-IN" sz="2800" b="1" u="sng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96552" y="560990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ITS test setup</a:t>
            </a:r>
            <a:endParaRPr lang="en-IN" b="1" i="1" dirty="0">
              <a:solidFill>
                <a:srgbClr val="00206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06263" y="1466194"/>
          <a:ext cx="7029655" cy="2459420"/>
        </p:xfrm>
        <a:graphic>
          <a:graphicData uri="http://schemas.openxmlformats.org/drawingml/2006/table">
            <a:tbl>
              <a:tblPr/>
              <a:tblGrid>
                <a:gridCol w="1968304"/>
                <a:gridCol w="1687117"/>
                <a:gridCol w="1687117"/>
                <a:gridCol w="1687117"/>
              </a:tblGrid>
              <a:tr h="8270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Mix Type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ITS, </a:t>
                      </a:r>
                      <a:r>
                        <a:rPr lang="en-US" sz="3600" b="1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MPa</a:t>
                      </a:r>
                      <a:endParaRPr lang="en-US" sz="36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25°C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35°C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45°C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1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CGBM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1.44</a:t>
                      </a:r>
                      <a:endParaRPr lang="en-US" sz="36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69478" y="3999187"/>
          <a:ext cx="7029655" cy="2459420"/>
        </p:xfrm>
        <a:graphic>
          <a:graphicData uri="http://schemas.openxmlformats.org/drawingml/2006/table">
            <a:tbl>
              <a:tblPr/>
              <a:tblGrid>
                <a:gridCol w="1968304"/>
                <a:gridCol w="1687117"/>
                <a:gridCol w="1687117"/>
                <a:gridCol w="1687117"/>
              </a:tblGrid>
              <a:tr h="8270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Mix Type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Resilient Modulus, </a:t>
                      </a:r>
                      <a:r>
                        <a:rPr lang="en-US" sz="3600" b="1" i="0" u="none" strike="noStrike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MPa</a:t>
                      </a:r>
                      <a:endParaRPr lang="en-US" sz="36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25°C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35°C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45°C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1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CGBM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15000</a:t>
                      </a:r>
                      <a:endParaRPr lang="en-US" sz="36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12400</a:t>
                      </a:r>
                      <a:endParaRPr lang="en-US" sz="36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10600</a:t>
                      </a:r>
                      <a:endParaRPr lang="en-US" sz="36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94204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50892" y="189186"/>
            <a:ext cx="975885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73038"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MECHANICAL PROPERTIES OF CGBM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52257" y="756745"/>
            <a:ext cx="11666479" cy="427245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u="sng" dirty="0">
                <a:solidFill>
                  <a:srgbClr val="00B050"/>
                </a:solidFill>
              </a:rPr>
              <a:t>Modulus of Rupture and Compression  Test </a:t>
            </a:r>
          </a:p>
          <a:p>
            <a:pPr>
              <a:spcBef>
                <a:spcPts val="0"/>
              </a:spcBef>
            </a:pPr>
            <a:r>
              <a:rPr lang="en-IN" sz="2400" b="1" dirty="0"/>
              <a:t>Modulus of rupture test was conducted as per ASTM C 78/78M (2010) </a:t>
            </a:r>
            <a:r>
              <a:rPr lang="en-US" sz="2400" b="1" dirty="0"/>
              <a:t>test procedure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Beam Size : 200 mm x 50 mm x 50 mm</a:t>
            </a:r>
            <a:endParaRPr lang="en-US" sz="2600" b="1" dirty="0"/>
          </a:p>
          <a:p>
            <a:pPr>
              <a:spcBef>
                <a:spcPts val="0"/>
              </a:spcBef>
            </a:pPr>
            <a:r>
              <a:rPr lang="en-US" sz="2400" b="1" dirty="0"/>
              <a:t>Modulus of Rupture</a:t>
            </a:r>
            <a:endParaRPr lang="en-US" sz="2400" b="1" baseline="-25000" dirty="0"/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IN" sz="2000" b="1" dirty="0"/>
              <a:t>M</a:t>
            </a:r>
            <a:r>
              <a:rPr lang="en-IN" sz="2000" b="1" baseline="-25000" dirty="0"/>
              <a:t>R  	</a:t>
            </a:r>
            <a:r>
              <a:rPr lang="en-IN" sz="2000" b="1" dirty="0"/>
              <a:t>=  Modulus of rupture (MPa)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IN" sz="2000" b="1" dirty="0"/>
              <a:t>P =  maximum applied load (N)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IN" sz="2000" b="1" dirty="0"/>
              <a:t>L =  span length (mm)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IN" sz="2000" b="1" dirty="0"/>
              <a:t>b =  average width of specimen (mm)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IN" sz="2000" b="1" dirty="0"/>
              <a:t>d = average thickness of specimen (mm)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090569" y="2183688"/>
          <a:ext cx="1774825" cy="919162"/>
        </p:xfrm>
        <a:graphic>
          <a:graphicData uri="http://schemas.openxmlformats.org/presentationml/2006/ole">
            <p:oleObj spid="_x0000_s1026" name="Equation" r:id="rId3" imgW="20421600" imgH="10668000" progId="Equation.3">
              <p:embed/>
            </p:oleObj>
          </a:graphicData>
        </a:graphic>
      </p:graphicFrame>
      <p:pic>
        <p:nvPicPr>
          <p:cNvPr id="19459" name="Picture 3" descr="C:\Users\BAS\Desktop\IMG-20171026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7513" y="2778010"/>
            <a:ext cx="3266419" cy="267686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46390" y="4382816"/>
          <a:ext cx="5880537" cy="2002221"/>
        </p:xfrm>
        <a:graphic>
          <a:graphicData uri="http://schemas.openxmlformats.org/drawingml/2006/table">
            <a:tbl>
              <a:tblPr/>
              <a:tblGrid>
                <a:gridCol w="1390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4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57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1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Mix Type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Modulus of Rupture, 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MPa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Compressive</a:t>
                      </a:r>
                      <a:r>
                        <a:rPr lang="en-US" sz="2400" b="1" i="0" u="none" strike="noStrike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strength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MPa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@ 35 </a:t>
                      </a:r>
                      <a:r>
                        <a:rPr lang="en-US" sz="2400" b="1" i="0" u="none" strike="noStrike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4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CGBM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04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15656" y="5517957"/>
            <a:ext cx="480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Modulus of Rupture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Test </a:t>
            </a:r>
            <a:r>
              <a:rPr lang="en-US" sz="2400" b="1" dirty="0">
                <a:solidFill>
                  <a:srgbClr val="FF0000"/>
                </a:solidFill>
              </a:rPr>
              <a:t>Set up in UTM</a:t>
            </a:r>
          </a:p>
        </p:txBody>
      </p:sp>
    </p:spTree>
    <p:extLst>
      <p:ext uri="{BB962C8B-B14F-4D97-AF65-F5344CB8AC3E}">
        <p14:creationId xmlns="" xmlns:p14="http://schemas.microsoft.com/office/powerpoint/2010/main" val="3215763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0893" y="189186"/>
            <a:ext cx="975885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PERFORMANCE CHARACTERISTICS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3880" y="842882"/>
            <a:ext cx="4708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/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</a:rPr>
              <a:t>Moisture Resistance : MIST</a:t>
            </a:r>
            <a:endParaRPr lang="en-US" sz="2800" b="1" u="sng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91354" y="1686911"/>
          <a:ext cx="5975133" cy="3941378"/>
        </p:xfrm>
        <a:graphic>
          <a:graphicData uri="http://schemas.openxmlformats.org/drawingml/2006/table">
            <a:tbl>
              <a:tblPr/>
              <a:tblGrid>
                <a:gridCol w="1182412"/>
                <a:gridCol w="1907627"/>
                <a:gridCol w="1907628"/>
                <a:gridCol w="977466"/>
              </a:tblGrid>
              <a:tr h="7997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Mix Type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ITS,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MPa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@ 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  <a:r>
                        <a:rPr lang="en-US" sz="2800" b="1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o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 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TSR , %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conditioned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Specimen</a:t>
                      </a:r>
                      <a:endParaRPr lang="en-IN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83" marR="4618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Moisture Conditioned Specimen</a:t>
                      </a:r>
                      <a:endParaRPr lang="en-IN" sz="24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83" marR="4618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2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CGBM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98.7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BC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7585" name="Picture 1" descr="C:\Users\BAS\Desktop\20171026_124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61" y="1702675"/>
            <a:ext cx="2204895" cy="46814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67586" name="Picture 2" descr="C:\Users\BAS\Desktop\20171003_121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561" y="1625003"/>
            <a:ext cx="2047875" cy="24082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cxnSp>
        <p:nvCxnSpPr>
          <p:cNvPr id="12" name="Straight Arrow Connector 11"/>
          <p:cNvCxnSpPr>
            <a:endCxn id="67586" idx="1"/>
          </p:cNvCxnSpPr>
          <p:nvPr/>
        </p:nvCxnSpPr>
        <p:spPr>
          <a:xfrm>
            <a:off x="1545022" y="2585547"/>
            <a:ext cx="1745539" cy="243575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53565" y="4177864"/>
            <a:ext cx="2569773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Pressure: 40 psi</a:t>
            </a:r>
          </a:p>
          <a:p>
            <a:r>
              <a:rPr lang="en-US" sz="2400" b="1" dirty="0" smtClean="0"/>
              <a:t>Temp.     : 60</a:t>
            </a:r>
            <a:r>
              <a:rPr lang="en-US" sz="2400" b="1" baseline="30000" dirty="0" smtClean="0"/>
              <a:t> o </a:t>
            </a:r>
            <a:r>
              <a:rPr lang="en-US" sz="2400" b="1" dirty="0" smtClean="0"/>
              <a:t>C </a:t>
            </a:r>
          </a:p>
          <a:p>
            <a:r>
              <a:rPr lang="en-US" sz="2400" b="1" dirty="0" smtClean="0"/>
              <a:t>Cycles     : 3500 </a:t>
            </a:r>
          </a:p>
        </p:txBody>
      </p:sp>
    </p:spTree>
    <p:extLst>
      <p:ext uri="{BB962C8B-B14F-4D97-AF65-F5344CB8AC3E}">
        <p14:creationId xmlns="" xmlns:p14="http://schemas.microsoft.com/office/powerpoint/2010/main" val="3872566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389" y="1056291"/>
            <a:ext cx="111935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3200" b="1" dirty="0" smtClean="0">
                <a:solidFill>
                  <a:schemeClr val="accent6">
                    <a:lumMod val="50000"/>
                  </a:schemeClr>
                </a:solidFill>
              </a:rPr>
              <a:t>Surat Municipal Corporation </a:t>
            </a:r>
            <a:r>
              <a:rPr lang="en-IN" sz="3200" b="1" dirty="0" smtClean="0"/>
              <a:t>has provided two test section for </a:t>
            </a:r>
            <a:r>
              <a:rPr lang="en-IN" sz="3200" b="1" dirty="0" smtClean="0">
                <a:solidFill>
                  <a:schemeClr val="accent6"/>
                </a:solidFill>
              </a:rPr>
              <a:t>laying of CGBM </a:t>
            </a:r>
            <a:r>
              <a:rPr lang="en-IN" sz="3200" b="1" dirty="0" smtClean="0"/>
              <a:t>on </a:t>
            </a:r>
            <a:r>
              <a:rPr lang="en-IN" sz="3200" b="1" dirty="0" smtClean="0">
                <a:solidFill>
                  <a:srgbClr val="7030A0"/>
                </a:solidFill>
              </a:rPr>
              <a:t>experimental</a:t>
            </a:r>
            <a:r>
              <a:rPr lang="en-IN" sz="3200" b="1" dirty="0" smtClean="0"/>
              <a:t> sections (100m each in Surat City)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Laid in June 2017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Laid over: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Bituminous Concrete</a:t>
            </a:r>
          </a:p>
          <a:p>
            <a:pPr>
              <a:buFont typeface="Arial" pitchFamily="34" charset="0"/>
              <a:buChar char="•"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Existing Layer was evaluated through BBD survey and extracting cores from the pavement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893" y="189186"/>
            <a:ext cx="975885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FIELD TRIAL SECTIONS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9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50893" y="189186"/>
            <a:ext cx="9758855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SELECTED SECTIONS</a:t>
            </a:r>
          </a:p>
          <a:p>
            <a:endParaRPr lang="en-US" dirty="0"/>
          </a:p>
        </p:txBody>
      </p:sp>
      <p:pic>
        <p:nvPicPr>
          <p:cNvPr id="80898" name="Picture 2" descr="C:\Users\BAS\Desktop\20170603_133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47" y="1198180"/>
            <a:ext cx="6185850" cy="48036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80899" name="Picture 3" descr="C:\Users\BAS\Desktop\20170605_094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1" y="1182416"/>
            <a:ext cx="3977375" cy="48715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08995" y="6053961"/>
            <a:ext cx="488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SD Jain College  Road, Surat (100 m)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57244" y="6096002"/>
            <a:ext cx="417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TP Road, Surat (100 m)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9B4AC11-47D0-4BC6-A5DC-3BB67A71F67D}"/>
              </a:ext>
            </a:extLst>
          </p:cNvPr>
          <p:cNvSpPr txBox="1">
            <a:spLocks/>
          </p:cNvSpPr>
          <p:nvPr/>
        </p:nvSpPr>
        <p:spPr>
          <a:xfrm>
            <a:off x="399395" y="268014"/>
            <a:ext cx="10972800" cy="425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CGBM CONSTRUCTION  </a:t>
            </a:r>
            <a:endParaRPr lang="en-US" sz="32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186" y="993227"/>
            <a:ext cx="1180837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For Construction of CGBM, the following works need to be accomplished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The existing bituminous surface is cleaned.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Emulsion or bitumen is spread over it as tack coat.</a:t>
            </a:r>
          </a:p>
          <a:p>
            <a:pPr>
              <a:buFont typeface="Wingdings" pitchFamily="2" charset="2"/>
              <a:buChar char="ü"/>
            </a:pPr>
            <a:endParaRPr lang="en-US" sz="2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Layer of open graded hot high void bituminous mix is then laid using the paver and compacted with smooth wheeled roller.</a:t>
            </a:r>
          </a:p>
          <a:p>
            <a:pPr algn="just"/>
            <a:endParaRPr lang="en-US" sz="2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Once the compacted bituminous surface cools down to ambient temperature, the requisite quantity of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cementitious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grout material mixed thoroughly with water (mixed using Pan mixer or other suitable blending equipment) can then be poured and spread uniformly over bituminous surface.</a:t>
            </a:r>
          </a:p>
        </p:txBody>
      </p:sp>
    </p:spTree>
    <p:extLst>
      <p:ext uri="{BB962C8B-B14F-4D97-AF65-F5344CB8AC3E}">
        <p14:creationId xmlns:p14="http://schemas.microsoft.com/office/powerpoint/2010/main" xmlns="" val="39970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9B4AC11-47D0-4BC6-A5DC-3BB67A71F67D}"/>
              </a:ext>
            </a:extLst>
          </p:cNvPr>
          <p:cNvSpPr txBox="1">
            <a:spLocks/>
          </p:cNvSpPr>
          <p:nvPr/>
        </p:nvSpPr>
        <p:spPr>
          <a:xfrm>
            <a:off x="336332" y="472965"/>
            <a:ext cx="10972800" cy="740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rPr>
              <a:t>            </a:t>
            </a:r>
            <a:r>
              <a:rPr lang="en-US" sz="3200" b="1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rPr>
              <a:t>  CGBM  CONSTRUCTION                  </a:t>
            </a:r>
            <a:endParaRPr lang="en-US" sz="3200" b="1" dirty="0">
              <a:solidFill>
                <a:schemeClr val="accent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186" y="1277358"/>
            <a:ext cx="1180837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Grout should automatically flow into the voids due to gravity and its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flowability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Sweeping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/ Squeezing 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 other such simple techniques (mechanized process) can be adopted to accelerate the process of grout penetration. This exercise also avoids formation of thin layer of grout over the bituminous surface.</a:t>
            </a:r>
          </a:p>
          <a:p>
            <a:endParaRPr lang="en-US" sz="2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 grouted surface is allowed to set for one day and then opened for traffic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IN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0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:\Users\admin\Desktop\20170606_124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876" y="1292781"/>
            <a:ext cx="8380249" cy="471389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77558" y="1403128"/>
            <a:ext cx="3436884" cy="5232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Finished Surface</a:t>
            </a:r>
            <a:endParaRPr lang="en-US" sz="28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3262" y="6176727"/>
            <a:ext cx="19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hlinkClick r:id="rId3" action="ppaction://hlinkfile"/>
              </a:rPr>
              <a:t>Field Grouting.mp4</a:t>
            </a:r>
            <a:endParaRPr lang="en-IN" dirty="0">
              <a:hlinkClick r:id="rId3" action="ppaction://hlinkfile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0F6C17EF-8E0B-4FC1-A509-E0E6A018B7AD}"/>
              </a:ext>
            </a:extLst>
          </p:cNvPr>
          <p:cNvGrpSpPr/>
          <p:nvPr/>
        </p:nvGrpSpPr>
        <p:grpSpPr>
          <a:xfrm>
            <a:off x="515007" y="0"/>
            <a:ext cx="11161987" cy="1171113"/>
            <a:chOff x="409903" y="0"/>
            <a:chExt cx="11161987" cy="1171113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xmlns="" id="{89B4AC11-47D0-4BC6-A5DC-3BB67A71F67D}"/>
                </a:ext>
              </a:extLst>
            </p:cNvPr>
            <p:cNvSpPr txBox="1">
              <a:spLocks/>
            </p:cNvSpPr>
            <p:nvPr/>
          </p:nvSpPr>
          <p:spPr>
            <a:xfrm>
              <a:off x="562304" y="0"/>
              <a:ext cx="10972800" cy="7409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3200" b="1" dirty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                </a:t>
              </a:r>
              <a:r>
                <a:rPr lang="en-US" sz="3200" b="1" dirty="0" smtClean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 CGBM </a:t>
              </a:r>
              <a:r>
                <a:rPr lang="en-US" sz="3200" b="1" dirty="0" smtClean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CONSTRUCTION</a:t>
              </a:r>
              <a:r>
                <a:rPr lang="en-US" sz="3200" b="1" dirty="0" smtClean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                             </a:t>
              </a:r>
              <a:r>
                <a:rPr lang="en-US" sz="2000" b="1" dirty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(cont.)</a:t>
              </a:r>
              <a:endParaRPr lang="en-US" sz="3200" b="1" dirty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A3D537-D50A-41E5-B137-F34D0E10BBD2}"/>
                </a:ext>
              </a:extLst>
            </p:cNvPr>
            <p:cNvSpPr txBox="1"/>
            <p:nvPr/>
          </p:nvSpPr>
          <p:spPr>
            <a:xfrm>
              <a:off x="409903" y="709448"/>
              <a:ext cx="1116198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400050" indent="-400050" algn="ctr"/>
              <a:r>
                <a:rPr lang="en-US" sz="2400" b="1" i="1" dirty="0" smtClean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Pavement </a:t>
              </a:r>
              <a:r>
                <a:rPr lang="en-US" sz="2400" b="1" i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Construction at Field</a:t>
              </a:r>
              <a:endParaRPr lang="en-US" sz="2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760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343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Spreading and Squeezing of Grout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D:\PRESENTATIONS 2017\FTT CGBM\CGBM Photos_Field\20170604_0802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643" y="914400"/>
            <a:ext cx="3859143" cy="554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PRESENTATIONS 2017\FTT CGBM\CGBM Photos_Field\20170604_0837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8455" y="930166"/>
            <a:ext cx="38953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909" y="1008993"/>
            <a:ext cx="5470863" cy="542333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298" name="Picture 2" descr="C:\Users\admin\Desktop\20170606_124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8993"/>
            <a:ext cx="5689600" cy="543910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0893" y="189186"/>
            <a:ext cx="975885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FINISHED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1506" y="1385384"/>
            <a:ext cx="4307994" cy="231666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8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Arial"/>
                <a:cs typeface="Arial"/>
              </a:rPr>
              <a:t>Multi-layer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Structure</a:t>
            </a:r>
            <a:endParaRPr sz="28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Surface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course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Base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course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Subbase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course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Subgrade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0356" y="213516"/>
            <a:ext cx="944803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40" dirty="0">
                <a:solidFill>
                  <a:srgbClr val="FF0000"/>
                </a:solidFill>
                <a:latin typeface="Arial"/>
                <a:cs typeface="Arial"/>
              </a:rPr>
              <a:t>Typical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Structure </a:t>
            </a:r>
            <a:r>
              <a:rPr b="1" spc="1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b="1" spc="-5">
                <a:solidFill>
                  <a:srgbClr val="FF0000"/>
                </a:solidFill>
                <a:latin typeface="Arial"/>
                <a:cs typeface="Arial"/>
              </a:rPr>
              <a:t>Flexible</a:t>
            </a:r>
            <a:r>
              <a:rPr b="1" spc="-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smtClean="0">
                <a:solidFill>
                  <a:srgbClr val="FF0000"/>
                </a:solidFill>
                <a:latin typeface="Arial"/>
                <a:cs typeface="Arial"/>
              </a:rPr>
              <a:t>Paveme</a:t>
            </a:r>
            <a:r>
              <a:rPr lang="en-US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endParaRPr b="1" spc="-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71637" y="3899647"/>
            <a:ext cx="6742545" cy="2286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27273" y="1411941"/>
            <a:ext cx="3521364" cy="2218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BAS\Desktop\20170805_151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696" y="835573"/>
            <a:ext cx="6782675" cy="558099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69635" name="Picture 3" descr="C:\Users\BAS\Desktop\20170805_151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445467" y="1705884"/>
            <a:ext cx="5633553" cy="38310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50893" y="189186"/>
            <a:ext cx="975885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AFTER TWO MONTHS…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73426" y="1371617"/>
            <a:ext cx="11650710" cy="5128252"/>
            <a:chOff x="173426" y="882871"/>
            <a:chExt cx="11650710" cy="5128252"/>
          </a:xfrm>
        </p:grpSpPr>
        <p:grpSp>
          <p:nvGrpSpPr>
            <p:cNvPr id="15" name="Group 14"/>
            <p:cNvGrpSpPr/>
            <p:nvPr/>
          </p:nvGrpSpPr>
          <p:grpSpPr>
            <a:xfrm>
              <a:off x="3799486" y="945934"/>
              <a:ext cx="3783724" cy="5049425"/>
              <a:chOff x="3799486" y="945934"/>
              <a:chExt cx="3783724" cy="504942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035990" y="5533694"/>
                <a:ext cx="3310749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+mj-lt"/>
                  </a:rPr>
                  <a:t>after six months</a:t>
                </a:r>
                <a:endParaRPr lang="en-US" sz="2400" b="1" dirty="0">
                  <a:latin typeface="+mj-lt"/>
                </a:endParaRPr>
              </a:p>
            </p:txBody>
          </p:sp>
          <p:pic>
            <p:nvPicPr>
              <p:cNvPr id="5" name="Picture 4" descr="D:\PRESENTATIONS 2017\FTT Review MeetingDec2017\Progress_CGBMDec.2017\photos Dec2017\20171226_180559.jp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799486" y="945934"/>
                <a:ext cx="3783724" cy="4508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7977351" y="882871"/>
              <a:ext cx="3846785" cy="5128252"/>
              <a:chOff x="7977351" y="882871"/>
              <a:chExt cx="3846785" cy="5128252"/>
            </a:xfrm>
          </p:grpSpPr>
          <p:pic>
            <p:nvPicPr>
              <p:cNvPr id="7" name="Picture 6" descr="F:\PROJECTS\CGBM_MLP-0581\Site Photos July, 2018\DSC03221.JP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7351" y="882871"/>
                <a:ext cx="3846785" cy="4571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8292684" y="5549458"/>
                <a:ext cx="3184620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+mj-lt"/>
                  </a:rPr>
                  <a:t>after one year</a:t>
                </a:r>
                <a:endParaRPr lang="en-US" sz="2400" b="1" dirty="0">
                  <a:latin typeface="+mj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73426" y="882872"/>
              <a:ext cx="3421117" cy="5107231"/>
              <a:chOff x="173426" y="882872"/>
              <a:chExt cx="3421117" cy="5107231"/>
            </a:xfrm>
          </p:grpSpPr>
          <p:pic>
            <p:nvPicPr>
              <p:cNvPr id="9" name="Picture 3" descr="C:\Users\BAS\Desktop\20170805_151857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>
                <a:off x="-337641" y="1711874"/>
                <a:ext cx="4587763" cy="292975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73426" y="5528438"/>
                <a:ext cx="3421117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+mj-lt"/>
                  </a:rPr>
                  <a:t>after two months</a:t>
                </a:r>
                <a:endParaRPr lang="en-US" sz="2400" b="1" dirty="0">
                  <a:latin typeface="+mj-lt"/>
                </a:endParaRPr>
              </a:p>
            </p:txBody>
          </p:sp>
        </p:grp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xmlns="" id="{0F6C17EF-8E0B-4FC1-A509-E0E6A018B7AD}"/>
              </a:ext>
            </a:extLst>
          </p:cNvPr>
          <p:cNvGrpSpPr/>
          <p:nvPr/>
        </p:nvGrpSpPr>
        <p:grpSpPr>
          <a:xfrm>
            <a:off x="515007" y="0"/>
            <a:ext cx="11161987" cy="1232668"/>
            <a:chOff x="409903" y="0"/>
            <a:chExt cx="11161987" cy="1232668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xmlns="" id="{89B4AC11-47D0-4BC6-A5DC-3BB67A71F67D}"/>
                </a:ext>
              </a:extLst>
            </p:cNvPr>
            <p:cNvSpPr txBox="1">
              <a:spLocks/>
            </p:cNvSpPr>
            <p:nvPr/>
          </p:nvSpPr>
          <p:spPr>
            <a:xfrm>
              <a:off x="562304" y="0"/>
              <a:ext cx="10972800" cy="7409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              </a:t>
              </a:r>
              <a:r>
                <a:rPr lang="en-US" sz="3200" b="1" dirty="0" smtClean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7</a:t>
              </a:r>
              <a:r>
                <a:rPr lang="en-US" sz="3200" b="1" dirty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. CGBM PRODUCTION                             </a:t>
              </a:r>
              <a:r>
                <a:rPr lang="en-US" sz="2000" b="1" dirty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(cont.)</a:t>
              </a:r>
              <a:endParaRPr lang="en-US" sz="3200" b="1" dirty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9A3D537-D50A-41E5-B137-F34D0E10BBD2}"/>
                </a:ext>
              </a:extLst>
            </p:cNvPr>
            <p:cNvSpPr txBox="1"/>
            <p:nvPr/>
          </p:nvSpPr>
          <p:spPr>
            <a:xfrm>
              <a:off x="409903" y="709448"/>
              <a:ext cx="1116198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400050" indent="-400050" algn="ctr"/>
              <a:r>
                <a:rPr lang="en-US" sz="2800" b="1" i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7.2 Pavement Construction at Field</a:t>
              </a:r>
              <a:endParaRPr lang="en-US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:\FP_Pic.27July 2017\_MG_24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885" y="1612792"/>
            <a:ext cx="2994955" cy="206057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H:\FP_Pic.27July 2017\_MG_24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8536" y="1581262"/>
            <a:ext cx="3467921" cy="220246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 descr="H:\FP_Pic.27July 2017\_MG_24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613" y="3982271"/>
            <a:ext cx="2786063" cy="185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955458" y="3753506"/>
            <a:ext cx="3253937" cy="89732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Middle Core shows the bottom of CGBM Layer Surface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897209" y="3942695"/>
            <a:ext cx="3863867" cy="81849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Side View of core taken from pavement   showing full depth grout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597291" y="5927838"/>
            <a:ext cx="2907096" cy="59908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Top surface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(Core taken from Pavement)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0891" y="189186"/>
            <a:ext cx="975885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FIELD CORES</a:t>
            </a:r>
          </a:p>
        </p:txBody>
      </p:sp>
    </p:spTree>
    <p:extLst>
      <p:ext uri="{BB962C8B-B14F-4D97-AF65-F5344CB8AC3E}">
        <p14:creationId xmlns:p14="http://schemas.microsoft.com/office/powerpoint/2010/main" xmlns="" val="16304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9B4AC11-47D0-4BC6-A5DC-3BB67A71F67D}"/>
              </a:ext>
            </a:extLst>
          </p:cNvPr>
          <p:cNvSpPr txBox="1">
            <a:spLocks/>
          </p:cNvSpPr>
          <p:nvPr/>
        </p:nvSpPr>
        <p:spPr>
          <a:xfrm>
            <a:off x="588581" y="662152"/>
            <a:ext cx="10972800" cy="740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8. RESILIENT MODULUS, FATIGUE LIFE AND STRENGTH OF CGBM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83020" y="1820907"/>
            <a:ext cx="10972800" cy="44064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70C0"/>
                </a:solidFill>
              </a:rPr>
              <a:t>Laboratory measured values of Resilient Modulus for CGBM lies above 12000 </a:t>
            </a:r>
            <a:r>
              <a:rPr lang="en-US" b="1" dirty="0" err="1" smtClean="0">
                <a:solidFill>
                  <a:srgbClr val="0070C0"/>
                </a:solidFill>
              </a:rPr>
              <a:t>MPa</a:t>
            </a:r>
            <a:r>
              <a:rPr lang="en-US" b="1" dirty="0" smtClean="0">
                <a:solidFill>
                  <a:srgbClr val="0070C0"/>
                </a:solidFill>
              </a:rPr>
              <a:t>. However, considering the site variations, the Design value for Resilient Modulus should be taken as 5000.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70C0"/>
                </a:solidFill>
              </a:rPr>
              <a:t>Modulus of Rupture for CGBM as obtained in laboratory is up to 2.5 </a:t>
            </a:r>
            <a:r>
              <a:rPr lang="en-US" b="1" dirty="0" err="1" smtClean="0">
                <a:solidFill>
                  <a:srgbClr val="0070C0"/>
                </a:solidFill>
              </a:rPr>
              <a:t>MPa</a:t>
            </a:r>
            <a:r>
              <a:rPr lang="en-US" b="1" dirty="0" smtClean="0">
                <a:solidFill>
                  <a:srgbClr val="0070C0"/>
                </a:solidFill>
              </a:rPr>
              <a:t> but for checking the adequacy of the pavement crust, this value can be reduced to 1.25 </a:t>
            </a:r>
            <a:r>
              <a:rPr lang="en-US" b="1" dirty="0" err="1" smtClean="0">
                <a:solidFill>
                  <a:srgbClr val="0070C0"/>
                </a:solidFill>
              </a:rPr>
              <a:t>MPa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70C0"/>
                </a:solidFill>
              </a:rPr>
              <a:t>Poisson’s ratio can be taken as 0.25.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194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38890"/>
            <a:ext cx="12192000" cy="833475"/>
          </a:xfrm>
        </p:spPr>
        <p:txBody>
          <a:bodyPr>
            <a:normAutofit/>
          </a:bodyPr>
          <a:lstStyle/>
          <a:p>
            <a:r>
              <a:rPr lang="en-IN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FWD Data Analysis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21C465A1-951D-43D2-A41F-F418602D8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170" y="1231363"/>
            <a:ext cx="9891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Table 1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Moduli values for S.D. Jain Road, Surat, Gujarat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AAE94A25-598B-4893-A1E9-6FD8DF89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170" y="4074470"/>
            <a:ext cx="9891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Table 2 Moduli values for T.P. Road, Surat, Gujarat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4044E4E-7BAD-4090-8B20-7D655FCEB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8153744"/>
              </p:ext>
            </p:extLst>
          </p:nvPr>
        </p:nvGraphicFramePr>
        <p:xfrm>
          <a:off x="1178169" y="1602890"/>
          <a:ext cx="989134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340">
                  <a:extLst>
                    <a:ext uri="{9D8B030D-6E8A-4147-A177-3AD203B41FA5}">
                      <a16:colId xmlns:a16="http://schemas.microsoft.com/office/drawing/2014/main" xmlns="" val="2681563673"/>
                    </a:ext>
                  </a:extLst>
                </a:gridCol>
                <a:gridCol w="3192891">
                  <a:extLst>
                    <a:ext uri="{9D8B030D-6E8A-4147-A177-3AD203B41FA5}">
                      <a16:colId xmlns:a16="http://schemas.microsoft.com/office/drawing/2014/main" xmlns="" val="2216349563"/>
                    </a:ext>
                  </a:extLst>
                </a:gridCol>
                <a:gridCol w="3297116">
                  <a:extLst>
                    <a:ext uri="{9D8B030D-6E8A-4147-A177-3AD203B41FA5}">
                      <a16:colId xmlns:a16="http://schemas.microsoft.com/office/drawing/2014/main" xmlns="" val="3443248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Pavement Layers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/>
                        <a:t>Moduli Values (MPa)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791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As per Convention</a:t>
                      </a:r>
                    </a:p>
                    <a:p>
                      <a:pPr algn="ctr"/>
                      <a:r>
                        <a:rPr lang="en-IN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Before laying of CGBM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Back Calculated using FWD Data</a:t>
                      </a:r>
                    </a:p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After laying of CGBM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450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Bituminous 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9800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84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Granular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937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Subgrade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428372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1DA460C4-5CAF-43C3-9C75-012DC927C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6408343"/>
              </p:ext>
            </p:extLst>
          </p:nvPr>
        </p:nvGraphicFramePr>
        <p:xfrm>
          <a:off x="1178169" y="4463587"/>
          <a:ext cx="989134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039">
                  <a:extLst>
                    <a:ext uri="{9D8B030D-6E8A-4147-A177-3AD203B41FA5}">
                      <a16:colId xmlns:a16="http://schemas.microsoft.com/office/drawing/2014/main" xmlns="" val="2681563673"/>
                    </a:ext>
                  </a:extLst>
                </a:gridCol>
                <a:gridCol w="3182192">
                  <a:extLst>
                    <a:ext uri="{9D8B030D-6E8A-4147-A177-3AD203B41FA5}">
                      <a16:colId xmlns:a16="http://schemas.microsoft.com/office/drawing/2014/main" xmlns="" val="2216349563"/>
                    </a:ext>
                  </a:extLst>
                </a:gridCol>
                <a:gridCol w="3297116">
                  <a:extLst>
                    <a:ext uri="{9D8B030D-6E8A-4147-A177-3AD203B41FA5}">
                      <a16:colId xmlns:a16="http://schemas.microsoft.com/office/drawing/2014/main" xmlns="" val="3443248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Pavement Layers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/>
                        <a:t>Moduli Values (MPa)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791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As per Convention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Before laying of CGBM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Back Calculated using FWD Data</a:t>
                      </a:r>
                    </a:p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After laying of CGBM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450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Bituminous 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9820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84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Granular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937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Subgrade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4283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19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9B4AC11-47D0-4BC6-A5DC-3BB67A71F67D}"/>
              </a:ext>
            </a:extLst>
          </p:cNvPr>
          <p:cNvSpPr txBox="1">
            <a:spLocks/>
          </p:cNvSpPr>
          <p:nvPr/>
        </p:nvSpPr>
        <p:spPr>
          <a:xfrm>
            <a:off x="667408" y="0"/>
            <a:ext cx="10972800" cy="740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rPr>
              <a:t>9. PAVEMENT DESIGN</a:t>
            </a:r>
            <a:endParaRPr lang="en-US" sz="3200" b="1" dirty="0">
              <a:solidFill>
                <a:schemeClr val="accent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229710"/>
            <a:ext cx="11072648" cy="5108028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Elastic layered analysis applied for the analysis of flexible pavements can be used for the design of CGBM as well.</a:t>
            </a:r>
          </a:p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 present, the structural design (layer thickness) of pavements having CGBM layer can be worked out using the Fatigue Equation as given by IIT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Kharagpur</a:t>
            </a:r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400"/>
              </a:spcBef>
              <a:buFont typeface="Wingdings" pitchFamily="2" charset="2"/>
              <a:buChar char="ü"/>
            </a:pPr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Modulus of different types of bases, sub bases and sub grades can be taken from IRC: 37- 2018 .</a:t>
            </a:r>
            <a:endParaRPr lang="en-IN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9393" y="3941367"/>
            <a:ext cx="8027808" cy="493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94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0F6C17EF-8E0B-4FC1-A509-E0E6A018B7AD}"/>
              </a:ext>
            </a:extLst>
          </p:cNvPr>
          <p:cNvGrpSpPr/>
          <p:nvPr/>
        </p:nvGrpSpPr>
        <p:grpSpPr>
          <a:xfrm>
            <a:off x="409903" y="0"/>
            <a:ext cx="11161987" cy="1171113"/>
            <a:chOff x="409903" y="0"/>
            <a:chExt cx="11161987" cy="1171113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xmlns="" id="{89B4AC11-47D0-4BC6-A5DC-3BB67A71F67D}"/>
                </a:ext>
              </a:extLst>
            </p:cNvPr>
            <p:cNvSpPr txBox="1">
              <a:spLocks/>
            </p:cNvSpPr>
            <p:nvPr/>
          </p:nvSpPr>
          <p:spPr>
            <a:xfrm>
              <a:off x="562304" y="0"/>
              <a:ext cx="10972800" cy="7409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6. RECOMMENDATION FOR CGBM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9A3D537-D50A-41E5-B137-F34D0E10BBD2}"/>
                </a:ext>
              </a:extLst>
            </p:cNvPr>
            <p:cNvSpPr txBox="1"/>
            <p:nvPr/>
          </p:nvSpPr>
          <p:spPr>
            <a:xfrm>
              <a:off x="409903" y="709448"/>
              <a:ext cx="1116198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400050" indent="-400050" algn="ctr"/>
              <a:r>
                <a:rPr lang="en-US" sz="2400" b="1" i="1" dirty="0">
                  <a:solidFill>
                    <a:schemeClr val="accent6"/>
                  </a:solidFill>
                </a:rPr>
                <a:t>Table 3: Requirements of Cement Grouted Bituminous Mix </a:t>
              </a:r>
              <a:r>
                <a:rPr lang="en-US" sz="2400" i="1" dirty="0">
                  <a:solidFill>
                    <a:schemeClr val="accent6"/>
                  </a:solidFill>
                </a:rPr>
                <a:t>– Material Requirements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</p:grp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xmlns="" id="{807859EE-3CA4-4BD5-A5D5-0FAFB8C41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6374387"/>
              </p:ext>
            </p:extLst>
          </p:nvPr>
        </p:nvGraphicFramePr>
        <p:xfrm>
          <a:off x="547523" y="1348098"/>
          <a:ext cx="11182022" cy="5163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944">
                  <a:extLst>
                    <a:ext uri="{9D8B030D-6E8A-4147-A177-3AD203B41FA5}">
                      <a16:colId xmlns:a16="http://schemas.microsoft.com/office/drawing/2014/main" xmlns="" val="3359607105"/>
                    </a:ext>
                  </a:extLst>
                </a:gridCol>
                <a:gridCol w="2739595">
                  <a:extLst>
                    <a:ext uri="{9D8B030D-6E8A-4147-A177-3AD203B41FA5}">
                      <a16:colId xmlns:a16="http://schemas.microsoft.com/office/drawing/2014/main" xmlns="" val="860148174"/>
                    </a:ext>
                  </a:extLst>
                </a:gridCol>
                <a:gridCol w="1015328">
                  <a:extLst>
                    <a:ext uri="{9D8B030D-6E8A-4147-A177-3AD203B41FA5}">
                      <a16:colId xmlns:a16="http://schemas.microsoft.com/office/drawing/2014/main" xmlns="" val="4155581356"/>
                    </a:ext>
                  </a:extLst>
                </a:gridCol>
                <a:gridCol w="2685921">
                  <a:extLst>
                    <a:ext uri="{9D8B030D-6E8A-4147-A177-3AD203B41FA5}">
                      <a16:colId xmlns:a16="http://schemas.microsoft.com/office/drawing/2014/main" xmlns="" val="369500748"/>
                    </a:ext>
                  </a:extLst>
                </a:gridCol>
                <a:gridCol w="3909234">
                  <a:extLst>
                    <a:ext uri="{9D8B030D-6E8A-4147-A177-3AD203B41FA5}">
                      <a16:colId xmlns:a16="http://schemas.microsoft.com/office/drawing/2014/main" xmlns="" val="1341557453"/>
                    </a:ext>
                  </a:extLst>
                </a:gridCol>
              </a:tblGrid>
              <a:tr h="2717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Sr. No.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Properties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Units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Test Method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Recommended Values for CGBM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xmlns="" val="516991713"/>
                  </a:ext>
                </a:extLst>
              </a:tr>
              <a:tr h="2717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Aggregate/Binder</a:t>
                      </a:r>
                      <a:endParaRPr lang="en-IN" sz="1600" b="1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8215373"/>
                  </a:ext>
                </a:extLst>
              </a:tr>
              <a:tr h="5434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Aggregate grading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CGBM </a:t>
                      </a:r>
                      <a:r>
                        <a:rPr lang="en-IN" sz="1600" b="1" dirty="0" err="1">
                          <a:ln>
                            <a:noFill/>
                          </a:ln>
                          <a:effectLst/>
                        </a:rPr>
                        <a:t>Gr</a:t>
                      </a: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-I, </a:t>
                      </a:r>
                      <a:r>
                        <a:rPr lang="en-IN" sz="1600" b="1" dirty="0" err="1">
                          <a:ln>
                            <a:noFill/>
                          </a:ln>
                          <a:effectLst/>
                        </a:rPr>
                        <a:t>Gr</a:t>
                      </a: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-II, </a:t>
                      </a:r>
                      <a:r>
                        <a:rPr lang="en-IN" sz="1600" b="1" dirty="0" err="1">
                          <a:ln>
                            <a:noFill/>
                          </a:ln>
                          <a:effectLst/>
                        </a:rPr>
                        <a:t>Gr</a:t>
                      </a: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-III or Any other grading giving 25-35% voids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xmlns="" val="3246317487"/>
                  </a:ext>
                </a:extLst>
              </a:tr>
              <a:tr h="2717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Air Voids 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ASTMD3203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25-35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xmlns="" val="1961701371"/>
                  </a:ext>
                </a:extLst>
              </a:tr>
              <a:tr h="5434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Binder content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ASTM</a:t>
                      </a:r>
                      <a:r>
                        <a:rPr lang="en-US" sz="1600" b="1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D6390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As per drain down </a:t>
                      </a:r>
                      <a:r>
                        <a:rPr lang="en-IN" sz="1600" b="1" dirty="0" smtClean="0">
                          <a:ln>
                            <a:noFill/>
                          </a:ln>
                          <a:effectLst/>
                        </a:rPr>
                        <a:t>test </a:t>
                      </a: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or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min. 3.25%*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xmlns="" val="3071946950"/>
                  </a:ext>
                </a:extLst>
              </a:tr>
              <a:tr h="2717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Grout Material </a:t>
                      </a: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(Formulated or Commercially available grout)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382628"/>
                  </a:ext>
                </a:extLst>
              </a:tr>
              <a:tr h="2717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Grade of Cement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IS </a:t>
                      </a:r>
                      <a:r>
                        <a:rPr lang="en-IN" sz="1600" b="1" dirty="0" smtClean="0">
                          <a:ln>
                            <a:noFill/>
                          </a:ln>
                          <a:effectLst/>
                        </a:rPr>
                        <a:t>269-2015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OPC 43 or OPC 53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xmlns="" val="3435234291"/>
                  </a:ext>
                </a:extLst>
              </a:tr>
              <a:tr h="5434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Flyash specification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IS 3812 part 2 (min. 65 % passing 45 micron)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ln>
                            <a:noFill/>
                          </a:ln>
                          <a:effectLst/>
                        </a:rPr>
                        <a:t>Flyash</a:t>
                      </a: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 for concrete application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xmlns="" val="2150673394"/>
                  </a:ext>
                </a:extLst>
              </a:tr>
              <a:tr h="2717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2.3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Properties of grout</a:t>
                      </a:r>
                      <a:endParaRPr lang="en-IN" sz="1600" b="1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2231984"/>
                  </a:ext>
                </a:extLst>
              </a:tr>
              <a:tr h="2717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2.3.1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Initial Setting Time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Hrs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IS 4031 Part 5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xmlns="" val="30957917"/>
                  </a:ext>
                </a:extLst>
              </a:tr>
              <a:tr h="2717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2.3.2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Final Setting Time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Hrs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IS 4031 Part 5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xmlns="" val="4137277917"/>
                  </a:ext>
                </a:extLst>
              </a:tr>
              <a:tr h="5434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2.4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Characteristic Compressive Strength @28 days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N/mm</a:t>
                      </a:r>
                      <a:r>
                        <a:rPr lang="en-IN" sz="1600" b="1" baseline="3000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ASTM C109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(size 50*50*50 mm)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xmlns="" val="1103572769"/>
                  </a:ext>
                </a:extLst>
              </a:tr>
              <a:tr h="5434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2.5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Flexural strength at 28 days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N/mm</a:t>
                      </a:r>
                      <a:r>
                        <a:rPr lang="en-IN" sz="1600" b="1" baseline="3000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IS 4031 Part8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ln>
                            <a:noFill/>
                          </a:ln>
                          <a:effectLst/>
                        </a:rPr>
                        <a:t>(sample size-160*40*40)</a:t>
                      </a: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xmlns="" val="145696036"/>
                  </a:ext>
                </a:extLst>
              </a:tr>
              <a:tr h="2717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2.6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Fluidity ASTM C 939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sec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ln>
                            <a:noFill/>
                          </a:ln>
                          <a:effectLst/>
                        </a:rPr>
                        <a:t>ASTM C 939</a:t>
                      </a:r>
                      <a:endParaRPr lang="en-IN" sz="1600" b="1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/>
                </a:tc>
                <a:extLst>
                  <a:ext uri="{0D108BD9-81ED-4DB2-BD59-A6C34878D82A}">
                    <a16:rowId xmlns:a16="http://schemas.microsoft.com/office/drawing/2014/main" xmlns="" val="1467668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21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0F6C17EF-8E0B-4FC1-A509-E0E6A018B7AD}"/>
              </a:ext>
            </a:extLst>
          </p:cNvPr>
          <p:cNvGrpSpPr/>
          <p:nvPr/>
        </p:nvGrpSpPr>
        <p:grpSpPr>
          <a:xfrm>
            <a:off x="409903" y="0"/>
            <a:ext cx="11161987" cy="1171113"/>
            <a:chOff x="409903" y="0"/>
            <a:chExt cx="11161987" cy="1171113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xmlns="" id="{89B4AC11-47D0-4BC6-A5DC-3BB67A71F67D}"/>
                </a:ext>
              </a:extLst>
            </p:cNvPr>
            <p:cNvSpPr txBox="1">
              <a:spLocks/>
            </p:cNvSpPr>
            <p:nvPr/>
          </p:nvSpPr>
          <p:spPr>
            <a:xfrm>
              <a:off x="562304" y="0"/>
              <a:ext cx="10972800" cy="7409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              </a:t>
              </a:r>
              <a:r>
                <a:rPr lang="en-US" sz="3200" b="1" dirty="0" smtClean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6</a:t>
              </a:r>
              <a:r>
                <a:rPr lang="en-US" sz="3200" b="1" dirty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. RECOMMENDATION FOR CGBM                 </a:t>
              </a:r>
              <a:r>
                <a:rPr lang="en-US" sz="2000" b="1" dirty="0">
                  <a:solidFill>
                    <a:schemeClr val="accent6"/>
                  </a:solidFill>
                  <a:latin typeface="Arial" pitchFamily="34" charset="0"/>
                  <a:ea typeface="+mj-ea"/>
                  <a:cs typeface="Arial" pitchFamily="34" charset="0"/>
                </a:rPr>
                <a:t> (cont.)</a:t>
              </a:r>
              <a:endParaRPr lang="en-US" sz="3200" b="1" dirty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9A3D537-D50A-41E5-B137-F34D0E10BBD2}"/>
                </a:ext>
              </a:extLst>
            </p:cNvPr>
            <p:cNvSpPr txBox="1"/>
            <p:nvPr/>
          </p:nvSpPr>
          <p:spPr>
            <a:xfrm>
              <a:off x="409903" y="709448"/>
              <a:ext cx="1116198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400050" indent="-400050" algn="ctr"/>
              <a:r>
                <a:rPr lang="en-US" sz="2400" b="1" i="1" dirty="0">
                  <a:solidFill>
                    <a:schemeClr val="accent6"/>
                  </a:solidFill>
                </a:rPr>
                <a:t>Table 3: Requirements of Cement Grouted Bituminous Mix </a:t>
              </a:r>
              <a:r>
                <a:rPr lang="en-US" sz="2400" i="1" dirty="0">
                  <a:solidFill>
                    <a:schemeClr val="accent6"/>
                  </a:solidFill>
                </a:rPr>
                <a:t>– Composite Requirements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</p:grp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xmlns="" id="{104FF7AC-E1D3-47E9-82AF-51838F5CF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4769170"/>
              </p:ext>
            </p:extLst>
          </p:nvPr>
        </p:nvGraphicFramePr>
        <p:xfrm>
          <a:off x="580695" y="1352550"/>
          <a:ext cx="11085787" cy="4858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4783">
                  <a:extLst>
                    <a:ext uri="{9D8B030D-6E8A-4147-A177-3AD203B41FA5}">
                      <a16:colId xmlns:a16="http://schemas.microsoft.com/office/drawing/2014/main" xmlns="" val="4100586036"/>
                    </a:ext>
                  </a:extLst>
                </a:gridCol>
                <a:gridCol w="2716017">
                  <a:extLst>
                    <a:ext uri="{9D8B030D-6E8A-4147-A177-3AD203B41FA5}">
                      <a16:colId xmlns:a16="http://schemas.microsoft.com/office/drawing/2014/main" xmlns="" val="3823449726"/>
                    </a:ext>
                  </a:extLst>
                </a:gridCol>
                <a:gridCol w="1006590">
                  <a:extLst>
                    <a:ext uri="{9D8B030D-6E8A-4147-A177-3AD203B41FA5}">
                      <a16:colId xmlns:a16="http://schemas.microsoft.com/office/drawing/2014/main" xmlns="" val="701083317"/>
                    </a:ext>
                  </a:extLst>
                </a:gridCol>
                <a:gridCol w="2662806">
                  <a:extLst>
                    <a:ext uri="{9D8B030D-6E8A-4147-A177-3AD203B41FA5}">
                      <a16:colId xmlns:a16="http://schemas.microsoft.com/office/drawing/2014/main" xmlns="" val="2106022927"/>
                    </a:ext>
                  </a:extLst>
                </a:gridCol>
                <a:gridCol w="3875591">
                  <a:extLst>
                    <a:ext uri="{9D8B030D-6E8A-4147-A177-3AD203B41FA5}">
                      <a16:colId xmlns:a16="http://schemas.microsoft.com/office/drawing/2014/main" xmlns="" val="2484708396"/>
                    </a:ext>
                  </a:extLst>
                </a:gridCol>
              </a:tblGrid>
              <a:tr h="1115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Sr. No.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Properties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Units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Test Method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Recommended Values for CGBM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2245889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3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CGBM Composite</a:t>
                      </a: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6665577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3.1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Voids in CGBM @ 7 days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%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ASTM D3203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6559845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3.2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Full depth grouting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%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Visual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6313733"/>
                  </a:ext>
                </a:extLst>
              </a:tr>
              <a:tr h="2307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3.3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Compressive strength at 28 days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N/mm</a:t>
                      </a:r>
                      <a:r>
                        <a:rPr lang="en-IN" sz="1600" b="1" baseline="30000">
                          <a:effectLst/>
                        </a:rPr>
                        <a:t>2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ASTM C39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(100mm dia. &amp; 200 mm ht.)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287110"/>
                  </a:ext>
                </a:extLst>
              </a:tr>
              <a:tr h="2307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3.4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Resilient Modulus @ 28 days,35°C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N/mm</a:t>
                      </a:r>
                      <a:r>
                        <a:rPr lang="en-IN" sz="1600" b="1" baseline="30000">
                          <a:effectLst/>
                        </a:rPr>
                        <a:t>2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ASTM D4123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6402157"/>
                  </a:ext>
                </a:extLst>
              </a:tr>
              <a:tr h="2962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3.5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Flexural strength @ 28 days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N/mm</a:t>
                      </a:r>
                      <a:r>
                        <a:rPr lang="en-IN" sz="1600" b="1" baseline="30000">
                          <a:effectLst/>
                        </a:rPr>
                        <a:t>2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ASTM C78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(Beam size 180*60*60 mm)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4653188"/>
                  </a:ext>
                </a:extLst>
              </a:tr>
              <a:tr h="1217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3.6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Marshal Stability @ 28 days, 60°C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kN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ASTM D6927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1806612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3.7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Indirect tensile strength @28 days, 35°C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N/mm</a:t>
                      </a:r>
                      <a:r>
                        <a:rPr lang="en-IN" sz="1600" b="1" baseline="30000">
                          <a:effectLst/>
                        </a:rPr>
                        <a:t>2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ASTM D6931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289739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3.8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Retained ITS strength at 28 days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%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AASHTO T283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4605581"/>
                  </a:ext>
                </a:extLst>
              </a:tr>
              <a:tr h="469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3.9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CGBM layer thickness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mm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-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1429426"/>
                  </a:ext>
                </a:extLst>
              </a:tr>
              <a:tr h="2307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3.10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Opening to traffic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-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-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0969010"/>
                  </a:ext>
                </a:extLst>
              </a:tr>
              <a:tr h="2307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3.11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Skid resistance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BPN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</a:rPr>
                        <a:t>ASTM E303</a:t>
                      </a:r>
                      <a:endParaRPr lang="en-IN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2374" marR="423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953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41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7942" y="243585"/>
            <a:ext cx="10363200" cy="67081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Life Cycle Cost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57" y="1175657"/>
            <a:ext cx="11408229" cy="5181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Initial Construction Cost of BC 40 mm Thick = Rs. 450-480 /</a:t>
            </a:r>
            <a:r>
              <a:rPr lang="en-US" b="1" dirty="0" err="1">
                <a:solidFill>
                  <a:srgbClr val="FF0000"/>
                </a:solidFill>
              </a:rPr>
              <a:t>sqm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Life expectancy  3-5 years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Vs</a:t>
            </a:r>
          </a:p>
          <a:p>
            <a:r>
              <a:rPr lang="en-US" b="1" dirty="0">
                <a:solidFill>
                  <a:srgbClr val="0070C0"/>
                </a:solidFill>
              </a:rPr>
              <a:t>Initial Construction Cost of CGBM  40 mm thick = Rs. 550/</a:t>
            </a:r>
            <a:r>
              <a:rPr lang="en-US" b="1" dirty="0" err="1">
                <a:solidFill>
                  <a:srgbClr val="0070C0"/>
                </a:solidFill>
              </a:rPr>
              <a:t>sqm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Life expectancy  7-8 years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AND </a:t>
            </a:r>
            <a:r>
              <a:rPr lang="en-US" b="1" dirty="0">
                <a:solidFill>
                  <a:srgbClr val="0070C0"/>
                </a:solidFill>
              </a:rPr>
              <a:t>Maintenance cost (Routine and/or Periodic) </a:t>
            </a:r>
            <a:r>
              <a:rPr lang="en-US" b="1" dirty="0" smtClean="0">
                <a:solidFill>
                  <a:srgbClr val="0070C0"/>
                </a:solidFill>
              </a:rPr>
              <a:t>is expected to be far less than BC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85838"/>
            <a:ext cx="11223008" cy="5357812"/>
          </a:xfrm>
        </p:spPr>
        <p:txBody>
          <a:bodyPr>
            <a:noAutofit/>
          </a:bodyPr>
          <a:lstStyle/>
          <a:p>
            <a:pPr lvl="0" algn="just"/>
            <a:r>
              <a:rPr lang="en-US" sz="3000" dirty="0"/>
              <a:t>The laying of Cement Grouted Bituminous Mix on </a:t>
            </a:r>
            <a:r>
              <a:rPr lang="en-US" sz="3000" dirty="0" smtClean="0"/>
              <a:t>road </a:t>
            </a:r>
            <a:r>
              <a:rPr lang="en-US" sz="3000" dirty="0"/>
              <a:t>will offer high </a:t>
            </a:r>
            <a:r>
              <a:rPr lang="en-US" sz="3000" b="1" dirty="0">
                <a:solidFill>
                  <a:srgbClr val="C00000"/>
                </a:solidFill>
              </a:rPr>
              <a:t>resistance to permanent deformation </a:t>
            </a:r>
            <a:r>
              <a:rPr lang="en-US" sz="3000" dirty="0"/>
              <a:t>and will be more durable. The laying of such pavement will </a:t>
            </a:r>
            <a:r>
              <a:rPr lang="en-US" sz="3000" b="1" dirty="0">
                <a:solidFill>
                  <a:srgbClr val="7030A0"/>
                </a:solidFill>
              </a:rPr>
              <a:t>lower temperature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7030A0"/>
                </a:solidFill>
              </a:rPr>
              <a:t>susceptibility</a:t>
            </a:r>
            <a:r>
              <a:rPr lang="en-US" sz="3000" dirty="0"/>
              <a:t> and reduce the </a:t>
            </a:r>
            <a:r>
              <a:rPr lang="en-US" sz="3000" b="1" dirty="0">
                <a:solidFill>
                  <a:srgbClr val="00B050"/>
                </a:solidFill>
              </a:rPr>
              <a:t>fuel spillage </a:t>
            </a:r>
            <a:r>
              <a:rPr lang="en-US" sz="3000" dirty="0"/>
              <a:t>problem as faced under flexible pavements. </a:t>
            </a:r>
          </a:p>
          <a:p>
            <a:pPr algn="just"/>
            <a:r>
              <a:rPr lang="en-IN" sz="3000" dirty="0"/>
              <a:t>The CGBM will be free of porous surface so that no water gets percolated i.e. is </a:t>
            </a:r>
            <a:r>
              <a:rPr lang="en-IN" sz="3000" dirty="0">
                <a:solidFill>
                  <a:srgbClr val="FF0000"/>
                </a:solidFill>
              </a:rPr>
              <a:t>completely impermeable </a:t>
            </a:r>
            <a:r>
              <a:rPr lang="en-IN" sz="3000" dirty="0"/>
              <a:t>and will be absolutely </a:t>
            </a:r>
            <a:r>
              <a:rPr lang="en-IN" sz="3000" b="1" dirty="0">
                <a:solidFill>
                  <a:srgbClr val="002060"/>
                </a:solidFill>
              </a:rPr>
              <a:t>joints free</a:t>
            </a:r>
            <a:r>
              <a:rPr lang="en-IN" sz="3000" dirty="0"/>
              <a:t>. The upper layer will provide </a:t>
            </a:r>
            <a:r>
              <a:rPr lang="en-IN" sz="3000" b="1" dirty="0">
                <a:solidFill>
                  <a:srgbClr val="0070C0"/>
                </a:solidFill>
              </a:rPr>
              <a:t>adequate</a:t>
            </a:r>
            <a:r>
              <a:rPr lang="en-IN" sz="3000" dirty="0"/>
              <a:t> </a:t>
            </a:r>
            <a:r>
              <a:rPr lang="en-IN" sz="3000" b="1" dirty="0">
                <a:solidFill>
                  <a:srgbClr val="0070C0"/>
                </a:solidFill>
              </a:rPr>
              <a:t>skid resistance</a:t>
            </a:r>
            <a:r>
              <a:rPr lang="en-IN" sz="3000" dirty="0"/>
              <a:t>. </a:t>
            </a:r>
          </a:p>
          <a:p>
            <a:pPr algn="just"/>
            <a:r>
              <a:rPr lang="en-IN" sz="3000" b="1" dirty="0">
                <a:solidFill>
                  <a:schemeClr val="accent3">
                    <a:lumMod val="50000"/>
                  </a:schemeClr>
                </a:solidFill>
              </a:rPr>
              <a:t>Less maintenance </a:t>
            </a:r>
            <a:r>
              <a:rPr lang="en-IN" sz="3000" dirty="0"/>
              <a:t>and reduced travel cost</a:t>
            </a:r>
          </a:p>
          <a:p>
            <a:pPr algn="just"/>
            <a:r>
              <a:rPr lang="en-IN" sz="3000" dirty="0"/>
              <a:t>With the above, the specification will be technically </a:t>
            </a:r>
            <a:r>
              <a:rPr lang="en-IN" sz="3000" b="1" dirty="0">
                <a:solidFill>
                  <a:srgbClr val="FF0000"/>
                </a:solidFill>
              </a:rPr>
              <a:t>viable</a:t>
            </a:r>
            <a:r>
              <a:rPr lang="en-IN" sz="3000" dirty="0"/>
              <a:t> and </a:t>
            </a:r>
            <a:r>
              <a:rPr lang="en-IN" sz="3000" b="1" dirty="0">
                <a:solidFill>
                  <a:schemeClr val="accent2">
                    <a:lumMod val="75000"/>
                  </a:schemeClr>
                </a:solidFill>
              </a:rPr>
              <a:t>economical</a:t>
            </a:r>
            <a:endParaRPr lang="en-US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2304" y="0"/>
            <a:ext cx="10972800" cy="882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SOCIO-ECONOMIC IMPACT</a:t>
            </a:r>
          </a:p>
        </p:txBody>
      </p:sp>
    </p:spTree>
    <p:extLst>
      <p:ext uri="{BB962C8B-B14F-4D97-AF65-F5344CB8AC3E}">
        <p14:creationId xmlns:p14="http://schemas.microsoft.com/office/powerpoint/2010/main" xmlns="" val="41122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821" y="1857039"/>
            <a:ext cx="10948785" cy="4194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7692" y="666545"/>
            <a:ext cx="9745132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0000"/>
                </a:solidFill>
                <a:latin typeface="Tahoma"/>
                <a:cs typeface="Tahoma"/>
              </a:rPr>
              <a:t>Strong </a:t>
            </a:r>
            <a:r>
              <a:rPr b="1" dirty="0">
                <a:solidFill>
                  <a:srgbClr val="FF0000"/>
                </a:solidFill>
                <a:latin typeface="Tahoma"/>
                <a:cs typeface="Tahoma"/>
              </a:rPr>
              <a:t>layers ‘Shield’ </a:t>
            </a:r>
            <a:r>
              <a:rPr b="1" spc="-5" dirty="0">
                <a:solidFill>
                  <a:srgbClr val="FF0000"/>
                </a:solidFill>
                <a:latin typeface="Tahoma"/>
                <a:cs typeface="Tahoma"/>
              </a:rPr>
              <a:t>Weaker</a:t>
            </a:r>
            <a:r>
              <a:rPr b="1" spc="-1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FF0000"/>
                </a:solidFill>
                <a:latin typeface="Tahoma"/>
                <a:cs typeface="Tahoma"/>
              </a:rPr>
              <a:t>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11" y="417794"/>
            <a:ext cx="11356427" cy="61406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Thanks For Kind Attention</a:t>
            </a:r>
          </a:p>
          <a:p>
            <a:pPr algn="ctr">
              <a:buNone/>
            </a:pPr>
            <a:endParaRPr lang="en-US" sz="5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5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For Further </a:t>
            </a:r>
            <a:r>
              <a:rPr lang="en-US" sz="5400" b="1" dirty="0" err="1" smtClean="0">
                <a:solidFill>
                  <a:srgbClr val="C00000"/>
                </a:solidFill>
              </a:rPr>
              <a:t>Querries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en-US" sz="5400" dirty="0" smtClean="0">
                <a:solidFill>
                  <a:srgbClr val="FF0000"/>
                </a:solidFill>
                <a:hlinkClick r:id="rId2"/>
              </a:rPr>
              <a:t>manojshukla1307@gmail.com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Mob: 9868283346</a:t>
            </a:r>
          </a:p>
          <a:p>
            <a:pPr algn="ctr">
              <a:buNone/>
            </a:pPr>
            <a:endParaRPr lang="en-US" sz="5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5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738" y="328626"/>
            <a:ext cx="11006621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Typical Pavement </a:t>
            </a:r>
            <a:r>
              <a:rPr sz="32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Layers </a:t>
            </a:r>
            <a:r>
              <a:rPr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sz="3200" b="1" spc="-5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  </a:t>
            </a:r>
            <a:r>
              <a:rPr lang="en-US" sz="32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Reduction </a:t>
            </a:r>
            <a:r>
              <a:rPr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sz="32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Load Induced</a:t>
            </a:r>
            <a:r>
              <a:rPr sz="32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Stresses</a:t>
            </a:r>
            <a:endParaRPr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53438" y="1606378"/>
            <a:ext cx="5892889" cy="4635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140" y="1244114"/>
            <a:ext cx="5115475" cy="4318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48101" y="6416538"/>
            <a:ext cx="198120" cy="2795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20"/>
                </a:spcBef>
              </a:pPr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BHARATH\Desktop\rutt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38" y="1670245"/>
            <a:ext cx="2651351" cy="24159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1683" name="Picture 3" descr="C:\Users\BAS\Desktop\surf_we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3669" y="1670246"/>
            <a:ext cx="3848675" cy="2421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2050" name="Picture 2" descr="C:\Users\bharath\Desktop\Aging Surface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5790" y="1669144"/>
            <a:ext cx="3048334" cy="242254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62304" y="0"/>
            <a:ext cx="10972800" cy="740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5572" y="499659"/>
            <a:ext cx="10657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latin typeface="Arial" pitchFamily="34" charset="0"/>
                <a:cs typeface="Arial" pitchFamily="34" charset="0"/>
              </a:rPr>
              <a:t>The failures in Flexible Pavements are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generally 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in the form of </a:t>
            </a:r>
          </a:p>
          <a:p>
            <a:pPr algn="just"/>
            <a:r>
              <a:rPr lang="en-US" altLang="en-US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Rutting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alt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Fatigue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Cracking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Moisture </a:t>
            </a:r>
            <a:r>
              <a:rPr lang="en-US" alt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Induced Damage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BA50C1-C379-4545-905B-1FA8E5FC0D1F}"/>
              </a:ext>
            </a:extLst>
          </p:cNvPr>
          <p:cNvSpPr txBox="1"/>
          <p:nvPr/>
        </p:nvSpPr>
        <p:spPr>
          <a:xfrm>
            <a:off x="1072747" y="4385341"/>
            <a:ext cx="100465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latin typeface="Arial" pitchFamily="34" charset="0"/>
                <a:cs typeface="Arial" pitchFamily="34" charset="0"/>
              </a:rPr>
              <a:t>One of the technologies to yield </a:t>
            </a:r>
            <a:r>
              <a:rPr lang="en-US" altLang="en-US" sz="2800" b="1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improved</a:t>
            </a:r>
            <a:r>
              <a:rPr lang="en-US" altLang="en-US" sz="28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surfacing</a:t>
            </a:r>
            <a:r>
              <a:rPr lang="en-US" altLang="en-US" sz="28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against</a:t>
            </a:r>
          </a:p>
          <a:p>
            <a:pPr algn="ctr"/>
            <a:r>
              <a:rPr lang="en-US" alt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Moisture </a:t>
            </a:r>
            <a:r>
              <a:rPr lang="en-US" alt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Induced Damages &amp; Rutting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is</a:t>
            </a:r>
          </a:p>
          <a:p>
            <a:pPr algn="ctr"/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Cement Grouted Bituminous Mix (CGBM)</a:t>
            </a:r>
            <a:endParaRPr lang="en-IN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27387" y="1350582"/>
            <a:ext cx="10137227" cy="3939549"/>
            <a:chOff x="1027387" y="1887600"/>
            <a:chExt cx="10137227" cy="3939549"/>
          </a:xfrm>
        </p:grpSpPr>
        <p:sp>
          <p:nvSpPr>
            <p:cNvPr id="12" name="TextBox 11"/>
            <p:cNvSpPr txBox="1"/>
            <p:nvPr/>
          </p:nvSpPr>
          <p:spPr>
            <a:xfrm>
              <a:off x="1027387" y="3789327"/>
              <a:ext cx="10137227" cy="646331"/>
            </a:xfrm>
            <a:prstGeom prst="rect">
              <a:avLst/>
            </a:prstGeom>
            <a:solidFill>
              <a:schemeClr val="accent1"/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en-US" sz="3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Preparation of high voids (25-30%)  Bituminous Mix </a:t>
              </a:r>
              <a:endParaRPr lang="en-US" sz="3600" b="1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96778" y="1887600"/>
              <a:ext cx="7398444" cy="824071"/>
            </a:xfrm>
            <a:prstGeom prst="rect">
              <a:avLst/>
            </a:prstGeom>
            <a:solidFill>
              <a:schemeClr val="accent1"/>
            </a:solidFill>
            <a:ln w="22225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altLang="en-US" sz="3200" b="1" u="sng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Cement Grout Bituminous Mix (CGBM) </a:t>
              </a:r>
              <a:endParaRPr lang="en-US" altLang="en-US" sz="3200" b="1" u="sng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5906742" y="2828658"/>
              <a:ext cx="378516" cy="907770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43152" y="5180818"/>
              <a:ext cx="10105696" cy="6463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en-US" sz="3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Grouting with </a:t>
              </a:r>
              <a:r>
                <a:rPr lang="en-US" altLang="en-US" sz="3600" b="1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Cementitious</a:t>
              </a:r>
              <a:r>
                <a:rPr lang="en-US" altLang="en-US" sz="3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Material</a:t>
              </a:r>
              <a:endPara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Cross 15"/>
            <p:cNvSpPr/>
            <p:nvPr/>
          </p:nvSpPr>
          <p:spPr>
            <a:xfrm>
              <a:off x="5827987" y="4540469"/>
              <a:ext cx="536027" cy="567559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604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714018" y="840202"/>
            <a:ext cx="10290313" cy="3426287"/>
            <a:chOff x="871673" y="4794790"/>
            <a:chExt cx="7103160" cy="3426287"/>
          </a:xfrm>
        </p:grpSpPr>
        <p:sp>
          <p:nvSpPr>
            <p:cNvPr id="24" name="TextBox 23"/>
            <p:cNvSpPr txBox="1"/>
            <p:nvPr/>
          </p:nvSpPr>
          <p:spPr>
            <a:xfrm>
              <a:off x="871673" y="4794790"/>
              <a:ext cx="7103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>
                  <a:solidFill>
                    <a:srgbClr val="7030A0"/>
                  </a:solidFill>
                </a:rPr>
                <a:t>Some of the Advantages of CGBM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63355" y="5174089"/>
              <a:ext cx="662441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n-US" sz="2400" b="1" i="1" dirty="0"/>
                <a:t>Impermeability</a:t>
              </a:r>
              <a:r>
                <a:rPr lang="en-US" sz="2400" dirty="0"/>
                <a:t> &amp; Resistance against </a:t>
              </a:r>
              <a:r>
                <a:rPr lang="en-US" sz="2400" b="1" i="1" dirty="0">
                  <a:solidFill>
                    <a:srgbClr val="00B050"/>
                  </a:solidFill>
                </a:rPr>
                <a:t>Moisture Induced Damages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sz="2400" dirty="0"/>
                <a:t>Resistance to </a:t>
              </a:r>
              <a:r>
                <a:rPr lang="en-US" sz="2400" b="1" i="1" dirty="0">
                  <a:solidFill>
                    <a:srgbClr val="FF0000"/>
                  </a:solidFill>
                </a:rPr>
                <a:t>Permanent Deformation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sz="2400" dirty="0"/>
                <a:t>Resistance to </a:t>
              </a:r>
              <a:r>
                <a:rPr lang="en-US" sz="2400" b="1" i="1" dirty="0"/>
                <a:t>Oil Induced Damages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sz="2400" dirty="0"/>
                <a:t>Higher</a:t>
              </a:r>
              <a:r>
                <a:rPr lang="en-US" sz="2400" b="1" i="1" dirty="0"/>
                <a:t> </a:t>
              </a:r>
              <a:r>
                <a:rPr lang="en-US" sz="2400" b="1" i="1" dirty="0">
                  <a:solidFill>
                    <a:srgbClr val="7030A0"/>
                  </a:solidFill>
                </a:rPr>
                <a:t>Flexibility</a:t>
              </a:r>
              <a:r>
                <a:rPr lang="en-US" sz="2400" b="1" i="1" dirty="0"/>
                <a:t> </a:t>
              </a:r>
              <a:r>
                <a:rPr lang="en-US" sz="2400" dirty="0"/>
                <a:t>&amp; </a:t>
              </a:r>
              <a:r>
                <a:rPr lang="en-US" sz="2400" b="1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Absence of joints </a:t>
              </a:r>
              <a:r>
                <a:rPr lang="en-US" sz="2400" dirty="0"/>
                <a:t>in comparison to Rigid Pavements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sz="2400" dirty="0"/>
                <a:t>High static bearing capacity and distribution of stress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sz="2400" b="1" i="1" dirty="0"/>
                <a:t>Lower</a:t>
              </a:r>
              <a:r>
                <a:rPr lang="en-US" sz="2400" dirty="0"/>
                <a:t> </a:t>
              </a:r>
              <a:r>
                <a:rPr lang="en-US" sz="2400" b="1" i="1" dirty="0"/>
                <a:t>Thermal Susceptibility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sz="2400" dirty="0"/>
                <a:t>Good </a:t>
              </a:r>
              <a:r>
                <a:rPr lang="en-US" sz="2400" b="1" i="1" dirty="0">
                  <a:solidFill>
                    <a:schemeClr val="accent6">
                      <a:lumMod val="50000"/>
                    </a:schemeClr>
                  </a:solidFill>
                </a:rPr>
                <a:t>Skid Resistance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sz="2400" b="1" i="1" dirty="0"/>
                <a:t>Quick Constructability </a:t>
              </a:r>
              <a:r>
                <a:rPr lang="en-US" sz="2400" dirty="0"/>
                <a:t>and opening to traffic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791445"/>
              </p:ext>
            </p:extLst>
          </p:nvPr>
        </p:nvGraphicFramePr>
        <p:xfrm>
          <a:off x="1832208" y="4337222"/>
          <a:ext cx="8556735" cy="2103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2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22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2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8322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Char char="ü"/>
                      </a:pPr>
                      <a:r>
                        <a:rPr lang="en-US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Times New Roman" panose="02020603050405020304" pitchFamily="18" charset="0"/>
                        </a:rPr>
                        <a:t>Japan</a:t>
                      </a:r>
                      <a:endParaRPr lang="en-IN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en-IN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Times New Roman" panose="02020603050405020304" pitchFamily="18" charset="0"/>
                        </a:rPr>
                        <a:t>Sweden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endParaRPr lang="en-IN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322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Char char="ü"/>
                      </a:pPr>
                      <a:r>
                        <a:rPr lang="en-US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Times New Roman" panose="02020603050405020304" pitchFamily="18" charset="0"/>
                        </a:rPr>
                        <a:t>USA</a:t>
                      </a:r>
                    </a:p>
                    <a:p>
                      <a:pPr algn="ctr"/>
                      <a:endParaRPr lang="en-IN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Times New Roman" panose="02020603050405020304" pitchFamily="18" charset="0"/>
                        </a:rPr>
                        <a:t>Spain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endParaRPr lang="en-IN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Times New Roman" panose="02020603050405020304" pitchFamily="18" charset="0"/>
                        </a:rPr>
                        <a:t>Norway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322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Char char="ü"/>
                      </a:pPr>
                      <a:r>
                        <a:rPr lang="en-US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Times New Roman" panose="02020603050405020304" pitchFamily="18" charset="0"/>
                        </a:rPr>
                        <a:t>Germany</a:t>
                      </a:r>
                    </a:p>
                    <a:p>
                      <a:pPr algn="ctr"/>
                      <a:endParaRPr lang="en-IN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en-US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Times New Roman" panose="02020603050405020304" pitchFamily="18" charset="0"/>
                        </a:rPr>
                        <a:t>Portugal</a:t>
                      </a:r>
                      <a:endParaRPr lang="en-IN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8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alt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Times New Roman" panose="02020603050405020304" pitchFamily="18" charset="0"/>
                        </a:rPr>
                        <a:t>Finland &amp; Others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endParaRPr lang="en-IN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04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624" y="418447"/>
            <a:ext cx="10784543" cy="732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>Cement Grouted Bituminous Mix </a:t>
            </a:r>
            <a:r>
              <a:rPr lang="en-US" altLang="en-US" sz="36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(CGBM)</a:t>
            </a:r>
            <a:endParaRPr lang="en-US" altLang="en-US" sz="3600" i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137620" y="1534764"/>
            <a:ext cx="9790386" cy="4776957"/>
            <a:chOff x="1051040" y="867104"/>
            <a:chExt cx="10089922" cy="5691356"/>
          </a:xfrm>
        </p:grpSpPr>
        <p:sp>
          <p:nvSpPr>
            <p:cNvPr id="67" name="Rounded Rectangle 66"/>
            <p:cNvSpPr/>
            <p:nvPr/>
          </p:nvSpPr>
          <p:spPr>
            <a:xfrm>
              <a:off x="1183928" y="1923392"/>
              <a:ext cx="1803552" cy="442262"/>
            </a:xfrm>
            <a:prstGeom prst="round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Aggregates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051040" y="5049481"/>
              <a:ext cx="4876799" cy="50524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cs typeface="Times New Roman" pitchFamily="18" charset="0"/>
                </a:rPr>
                <a:t>Laboratory Performance of CGBM</a:t>
              </a:r>
            </a:p>
          </p:txBody>
        </p:sp>
        <p:grpSp>
          <p:nvGrpSpPr>
            <p:cNvPr id="69" name="Group 33"/>
            <p:cNvGrpSpPr/>
            <p:nvPr/>
          </p:nvGrpSpPr>
          <p:grpSpPr>
            <a:xfrm>
              <a:off x="1629087" y="867104"/>
              <a:ext cx="9511875" cy="5691356"/>
              <a:chOff x="1629087" y="867104"/>
              <a:chExt cx="9511875" cy="5691356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4035188" y="867104"/>
                <a:ext cx="4121624" cy="504685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Components of CGBM</a:t>
                </a: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8946009" y="1891860"/>
                <a:ext cx="1803552" cy="428363"/>
              </a:xfrm>
              <a:prstGeom prst="round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Grout</a:t>
                </a: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5194224" y="1923394"/>
                <a:ext cx="1803552" cy="39576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Bitumen</a:t>
                </a: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4882056" y="2853572"/>
                <a:ext cx="2427888" cy="454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cs typeface="Times New Roman" pitchFamily="18" charset="0"/>
                  </a:rPr>
                  <a:t>Mix Design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681661" y="1655379"/>
                <a:ext cx="854491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629087" y="2580295"/>
                <a:ext cx="854491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ounded Rectangle 75"/>
              <p:cNvSpPr/>
              <p:nvPr/>
            </p:nvSpPr>
            <p:spPr>
              <a:xfrm>
                <a:off x="3865181" y="3546500"/>
                <a:ext cx="4461643" cy="50524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cs typeface="Times New Roman" pitchFamily="18" charset="0"/>
                  </a:rPr>
                  <a:t>Mechanical Properties of CGBM</a:t>
                </a: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 flipH="1">
                <a:off x="6096000" y="1387568"/>
                <a:ext cx="0" cy="2362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2117831" y="1666081"/>
                <a:ext cx="0" cy="2362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6096000" y="1660822"/>
                <a:ext cx="0" cy="2362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9895487" y="1655568"/>
                <a:ext cx="0" cy="2362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6096000" y="2328244"/>
                <a:ext cx="0" cy="2362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H="1">
                <a:off x="2096811" y="2386051"/>
                <a:ext cx="0" cy="2362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>
                <a:off x="9884976" y="2354520"/>
                <a:ext cx="0" cy="2362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H="1">
                <a:off x="6096000" y="2606772"/>
                <a:ext cx="0" cy="2362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H="1">
                <a:off x="6096000" y="3310954"/>
                <a:ext cx="0" cy="2362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ounded Rectangle 85"/>
              <p:cNvSpPr/>
              <p:nvPr/>
            </p:nvSpPr>
            <p:spPr>
              <a:xfrm>
                <a:off x="3865181" y="4297993"/>
                <a:ext cx="4461643" cy="505245"/>
              </a:xfrm>
              <a:prstGeom prst="roundRect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cs typeface="Times New Roman" pitchFamily="18" charset="0"/>
                  </a:rPr>
                  <a:t>Performance of CGBM</a:t>
                </a:r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 flipH="1">
                <a:off x="6096000" y="4062441"/>
                <a:ext cx="0" cy="2362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ounded Rectangle 87"/>
              <p:cNvSpPr/>
              <p:nvPr/>
            </p:nvSpPr>
            <p:spPr>
              <a:xfrm>
                <a:off x="6290437" y="5049481"/>
                <a:ext cx="4850525" cy="50524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cs typeface="Times New Roman" pitchFamily="18" charset="0"/>
                  </a:rPr>
                  <a:t>Field Performance of CGBM</a:t>
                </a:r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 flipH="1">
                <a:off x="4335511" y="4798179"/>
                <a:ext cx="0" cy="2362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flipH="1">
                <a:off x="7819693" y="4798180"/>
                <a:ext cx="0" cy="2362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ounded Rectangle 90"/>
              <p:cNvSpPr/>
              <p:nvPr/>
            </p:nvSpPr>
            <p:spPr>
              <a:xfrm>
                <a:off x="3417096" y="6053215"/>
                <a:ext cx="5357813" cy="505245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cs typeface="Times New Roman" pitchFamily="18" charset="0"/>
                  </a:rPr>
                  <a:t>Specifications and Guidelines for CGBM</a:t>
                </a:r>
              </a:p>
            </p:txBody>
          </p:sp>
          <p:cxnSp>
            <p:nvCxnSpPr>
              <p:cNvPr id="92" name="Straight Arrow Connector 91"/>
              <p:cNvCxnSpPr/>
              <p:nvPr/>
            </p:nvCxnSpPr>
            <p:spPr>
              <a:xfrm flipH="1">
                <a:off x="4340760" y="5544430"/>
                <a:ext cx="0" cy="2362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2065267" y="5806969"/>
                <a:ext cx="854491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H="1">
                <a:off x="6096000" y="5791427"/>
                <a:ext cx="0" cy="2362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H="1">
                <a:off x="7814431" y="5565453"/>
                <a:ext cx="0" cy="2362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Rounded Rectangle 95"/>
          <p:cNvSpPr/>
          <p:nvPr/>
        </p:nvSpPr>
        <p:spPr>
          <a:xfrm>
            <a:off x="804041" y="1219200"/>
            <a:ext cx="10452538" cy="54180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604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7301</TotalTime>
  <Words>1896</Words>
  <Application>Microsoft Office PowerPoint</Application>
  <PresentationFormat>Custom</PresentationFormat>
  <Paragraphs>427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Equation</vt:lpstr>
      <vt:lpstr>Cement Grouted Bituminous Mix for Longevity of Flexible Pavements   </vt:lpstr>
      <vt:lpstr>Typical Section for a Flexible Pavement</vt:lpstr>
      <vt:lpstr>Typical Structure of a Flexible Pavement</vt:lpstr>
      <vt:lpstr>Strong layers ‘Shield’ Weaker Materials</vt:lpstr>
      <vt:lpstr>Typical Pavement Layers as per  Reduction of Load Induced Stresses</vt:lpstr>
      <vt:lpstr>Slide 6</vt:lpstr>
      <vt:lpstr>Slide 7</vt:lpstr>
      <vt:lpstr>Slide 8</vt:lpstr>
      <vt:lpstr>Slide 9</vt:lpstr>
      <vt:lpstr>Slide 10</vt:lpstr>
      <vt:lpstr>Slide 11</vt:lpstr>
      <vt:lpstr>Flowability of Grout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Spreading and Squeezing of Grout</vt:lpstr>
      <vt:lpstr>Slide 29</vt:lpstr>
      <vt:lpstr>Slide 30</vt:lpstr>
      <vt:lpstr>Slide 31</vt:lpstr>
      <vt:lpstr>Slide 32</vt:lpstr>
      <vt:lpstr>Slide 33</vt:lpstr>
      <vt:lpstr>FWD Data Analysis</vt:lpstr>
      <vt:lpstr>Slide 35</vt:lpstr>
      <vt:lpstr>Slide 36</vt:lpstr>
      <vt:lpstr>Slide 37</vt:lpstr>
      <vt:lpstr>Life Cycle Cost Analysis</vt:lpstr>
      <vt:lpstr>Slide 39</vt:lpstr>
      <vt:lpstr>Slide 40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&amp; Performance Evaluation of Cement Grouted Bituminous Macadam (CGBM) for Urban Roads</dc:title>
  <dc:creator>ADMIN</dc:creator>
  <cp:lastModifiedBy>Manoj</cp:lastModifiedBy>
  <cp:revision>575</cp:revision>
  <cp:lastPrinted>2017-05-31T09:38:04Z</cp:lastPrinted>
  <dcterms:created xsi:type="dcterms:W3CDTF">2017-01-08T16:14:35Z</dcterms:created>
  <dcterms:modified xsi:type="dcterms:W3CDTF">2019-07-18T02:37:36Z</dcterms:modified>
</cp:coreProperties>
</file>