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9" r:id="rId3"/>
    <p:sldId id="279" r:id="rId4"/>
    <p:sldId id="270" r:id="rId5"/>
    <p:sldId id="271" r:id="rId6"/>
    <p:sldId id="272" r:id="rId7"/>
    <p:sldId id="275" r:id="rId8"/>
    <p:sldId id="280" r:id="rId9"/>
    <p:sldId id="282" r:id="rId10"/>
    <p:sldId id="283" r:id="rId11"/>
    <p:sldId id="281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6/30/2019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6/30/2019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16872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381396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graph.org.uk/photo/3149246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5190302" TargetMode="External"/><Relationship Id="rId7" Type="http://schemas.openxmlformats.org/officeDocument/2006/relationships/hyperlink" Target="https://www.flickr.com/photos/massdot/2584581163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en.wikipedia.org/wiki/File:Fourteenth_Street_Bridge_pier_and_upper_gates_of_McAlpine_Dam,_1998,_Ohio_River_mile_605_(98k059)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800" dirty="0"/>
              <a:t>Schema for modular construction of minor bridges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Road Transport &amp; Highways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3E9987-8AE5-466F-B549-757DF05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14" y="435006"/>
            <a:ext cx="3368243" cy="59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5BADB8-ECF3-45BD-A78D-E3F4CC98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Audience/users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A8491-CDA8-46B6-A028-E6AD4FE9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93899"/>
            <a:ext cx="9372600" cy="4483101"/>
          </a:xfrm>
        </p:spPr>
        <p:txBody>
          <a:bodyPr/>
          <a:lstStyle/>
          <a:p>
            <a:r>
              <a:rPr lang="en-IN" dirty="0"/>
              <a:t>Designers.</a:t>
            </a:r>
          </a:p>
          <a:p>
            <a:r>
              <a:rPr lang="en-IN" dirty="0"/>
              <a:t>Constructors/Builders.</a:t>
            </a:r>
          </a:p>
          <a:p>
            <a:r>
              <a:rPr lang="en-IN" dirty="0"/>
              <a:t>Onsite Engineers.</a:t>
            </a:r>
          </a:p>
          <a:p>
            <a:r>
              <a:rPr lang="en-IN" dirty="0"/>
              <a:t>Design approving authorities. </a:t>
            </a:r>
          </a:p>
        </p:txBody>
      </p:sp>
    </p:spTree>
    <p:extLst>
      <p:ext uri="{BB962C8B-B14F-4D97-AF65-F5344CB8AC3E}">
        <p14:creationId xmlns:p14="http://schemas.microsoft.com/office/powerpoint/2010/main" val="23352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C61C6B-17A6-4458-8E02-CB6BBD4A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Cloud based storage of results.</a:t>
            </a:r>
          </a:p>
          <a:p>
            <a:r>
              <a:rPr lang="en-IN" dirty="0"/>
              <a:t>Machine learning for optimization and design predictions.</a:t>
            </a:r>
          </a:p>
        </p:txBody>
      </p:sp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/>
          <a:lstStyle/>
          <a:p>
            <a:r>
              <a:rPr lang="en-US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2CDB4-5CC5-4B3E-ACBF-186A7887B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F1DE8-822E-4307-88CD-099B9F3E9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4897" y="-1"/>
            <a:ext cx="5737103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853ED-2464-40A6-BDC7-543075739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" y="0"/>
            <a:ext cx="6454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9F8BE-DF1A-443D-8896-37CCCED1BF3E}"/>
              </a:ext>
            </a:extLst>
          </p:cNvPr>
          <p:cNvSpPr txBox="1"/>
          <p:nvPr/>
        </p:nvSpPr>
        <p:spPr>
          <a:xfrm>
            <a:off x="2051437" y="2401293"/>
            <a:ext cx="930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dirty="0"/>
              <a:t>Schema for modular construction of minor bridges.</a:t>
            </a:r>
            <a:r>
              <a:rPr lang="en-IN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E28CD-59D4-4A46-BAB1-CC87CBE5D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3870" y="3077375"/>
            <a:ext cx="2549719" cy="3399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E35FB-906D-4EC4-B5C5-F86A49976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65467" y="3077375"/>
            <a:ext cx="4488087" cy="3399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295A-DF1B-4673-8019-530EB134E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0517" y="3077375"/>
            <a:ext cx="3702683" cy="33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Involves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Geotechnical analysis.</a:t>
            </a:r>
          </a:p>
          <a:p>
            <a:r>
              <a:rPr lang="en-US" dirty="0"/>
              <a:t>Local Conditions.</a:t>
            </a:r>
          </a:p>
          <a:p>
            <a:r>
              <a:rPr lang="en-US" dirty="0"/>
              <a:t>Topographical survey.</a:t>
            </a:r>
          </a:p>
          <a:p>
            <a:r>
              <a:rPr lang="en-US" dirty="0"/>
              <a:t>Rough sketch of the design.</a:t>
            </a:r>
          </a:p>
          <a:p>
            <a:r>
              <a:rPr lang="en-US" dirty="0"/>
              <a:t>Final sketch </a:t>
            </a:r>
          </a:p>
          <a:p>
            <a:r>
              <a:rPr lang="en-US" dirty="0"/>
              <a:t>Calculations</a:t>
            </a:r>
          </a:p>
          <a:p>
            <a:r>
              <a:rPr lang="en-US" dirty="0"/>
              <a:t>Approval from authorities</a:t>
            </a:r>
          </a:p>
          <a:p>
            <a:r>
              <a:rPr lang="en-US" dirty="0"/>
              <a:t>Finalizing bridge design</a:t>
            </a:r>
          </a:p>
        </p:txBody>
      </p:sp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Involves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Geotechnical analysis.</a:t>
            </a:r>
          </a:p>
          <a:p>
            <a:r>
              <a:rPr lang="en-US" dirty="0"/>
              <a:t>Local Conditions.</a:t>
            </a:r>
          </a:p>
          <a:p>
            <a:r>
              <a:rPr lang="en-US" dirty="0"/>
              <a:t>Topographical survey.</a:t>
            </a:r>
          </a:p>
          <a:p>
            <a:r>
              <a:rPr lang="en-US" dirty="0"/>
              <a:t>Rough sketch of the design.</a:t>
            </a:r>
          </a:p>
          <a:p>
            <a:r>
              <a:rPr lang="en-US" dirty="0"/>
              <a:t>Final sketch </a:t>
            </a:r>
          </a:p>
          <a:p>
            <a:r>
              <a:rPr lang="en-US" dirty="0"/>
              <a:t>Calculations</a:t>
            </a:r>
          </a:p>
          <a:p>
            <a:r>
              <a:rPr lang="en-US" dirty="0"/>
              <a:t>Approval from authorities</a:t>
            </a:r>
          </a:p>
          <a:p>
            <a:r>
              <a:rPr lang="en-US" dirty="0"/>
              <a:t>Finalizing bridge design</a:t>
            </a:r>
          </a:p>
        </p:txBody>
      </p:sp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13C92-1C2C-422D-AE65-0295BFF61BCD}"/>
              </a:ext>
            </a:extLst>
          </p:cNvPr>
          <p:cNvSpPr txBox="1"/>
          <p:nvPr/>
        </p:nvSpPr>
        <p:spPr>
          <a:xfrm>
            <a:off x="1981200" y="2112884"/>
            <a:ext cx="937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Takes all necessary inputs required for generation of design.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Diagrammatic designs.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Provides quantity of material required(steel bars, cement bags,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Cost estimation.</a:t>
            </a:r>
          </a:p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Modular Designing: Part by part design of every part of bridge with measurements.</a:t>
            </a:r>
          </a:p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Calculations based on IRC and IS guidelines.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Easy to use and understand.</a:t>
            </a:r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6259-4E00-419F-A46D-882B837E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It works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B5C12-8657-4AF8-A803-33F7CD070992}"/>
              </a:ext>
            </a:extLst>
          </p:cNvPr>
          <p:cNvSpPr txBox="1"/>
          <p:nvPr/>
        </p:nvSpPr>
        <p:spPr>
          <a:xfrm>
            <a:off x="1979720" y="2104008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Initial details like geotechnical information.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Select the part of the bridge for which the design is required.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Details related to that part of the bridge.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Internal Calculations.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Result (diagram) generation.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40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87B978-7687-46B4-9DAF-43E4E382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35" y="209899"/>
            <a:ext cx="3621488" cy="6438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39174-A48B-46A8-A24F-87CB421FA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34" y="209899"/>
            <a:ext cx="3857625" cy="64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227</TotalTime>
  <Words>215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Wireframe Building 16x9</vt:lpstr>
      <vt:lpstr>Schema for modular construction of minor bridges</vt:lpstr>
      <vt:lpstr>PowerPoint Presentation</vt:lpstr>
      <vt:lpstr>PowerPoint Presentation</vt:lpstr>
      <vt:lpstr>About the Statement</vt:lpstr>
      <vt:lpstr>Process Involves</vt:lpstr>
      <vt:lpstr>Process Involves</vt:lpstr>
      <vt:lpstr>About the application</vt:lpstr>
      <vt:lpstr>How It works ?</vt:lpstr>
      <vt:lpstr>PowerPoint Presentation</vt:lpstr>
      <vt:lpstr>PowerPoint Presentation</vt:lpstr>
      <vt:lpstr>Audience/users</vt:lpstr>
      <vt:lpstr>Future updates</vt:lpstr>
      <vt:lpstr>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 for modular construction of minor bridges</dc:title>
  <dc:creator>Abhishek Babhulkar</dc:creator>
  <cp:lastModifiedBy>Abhishek Babhulkar</cp:lastModifiedBy>
  <cp:revision>16</cp:revision>
  <dcterms:created xsi:type="dcterms:W3CDTF">2019-06-30T12:32:44Z</dcterms:created>
  <dcterms:modified xsi:type="dcterms:W3CDTF">2019-06-30T16:20:14Z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